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6" r:id="rId1"/>
  </p:sldMasterIdLst>
  <p:notesMasterIdLst>
    <p:notesMasterId r:id="rId39"/>
  </p:notesMasterIdLst>
  <p:sldIdLst>
    <p:sldId id="269" r:id="rId2"/>
    <p:sldId id="518" r:id="rId3"/>
    <p:sldId id="519" r:id="rId4"/>
    <p:sldId id="500" r:id="rId5"/>
    <p:sldId id="504" r:id="rId6"/>
    <p:sldId id="514" r:id="rId7"/>
    <p:sldId id="515" r:id="rId8"/>
    <p:sldId id="342" r:id="rId9"/>
    <p:sldId id="522" r:id="rId10"/>
    <p:sldId id="509" r:id="rId11"/>
    <p:sldId id="505" r:id="rId12"/>
    <p:sldId id="511" r:id="rId13"/>
    <p:sldId id="523" r:id="rId14"/>
    <p:sldId id="507" r:id="rId15"/>
    <p:sldId id="508" r:id="rId16"/>
    <p:sldId id="521" r:id="rId17"/>
    <p:sldId id="506" r:id="rId18"/>
    <p:sldId id="516" r:id="rId19"/>
    <p:sldId id="517" r:id="rId20"/>
    <p:sldId id="524" r:id="rId21"/>
    <p:sldId id="512" r:id="rId22"/>
    <p:sldId id="513" r:id="rId23"/>
    <p:sldId id="286" r:id="rId24"/>
    <p:sldId id="321" r:id="rId25"/>
    <p:sldId id="339" r:id="rId26"/>
    <p:sldId id="340" r:id="rId27"/>
    <p:sldId id="499" r:id="rId28"/>
    <p:sldId id="477" r:id="rId29"/>
    <p:sldId id="492" r:id="rId30"/>
    <p:sldId id="495" r:id="rId31"/>
    <p:sldId id="493" r:id="rId32"/>
    <p:sldId id="494" r:id="rId33"/>
    <p:sldId id="496" r:id="rId34"/>
    <p:sldId id="488" r:id="rId35"/>
    <p:sldId id="489" r:id="rId36"/>
    <p:sldId id="497" r:id="rId37"/>
    <p:sldId id="498" r:id="rId3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E6E6"/>
    <a:srgbClr val="95A0A4"/>
    <a:srgbClr val="8E9393"/>
    <a:srgbClr val="8E93AE"/>
    <a:srgbClr val="3A9A2D"/>
    <a:srgbClr val="5F3F85"/>
    <a:srgbClr val="CA4546"/>
    <a:srgbClr val="B60805"/>
    <a:srgbClr val="9372BC"/>
    <a:srgbClr val="876E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9" autoAdjust="0"/>
    <p:restoredTop sz="93784" autoAdjust="0"/>
  </p:normalViewPr>
  <p:slideViewPr>
    <p:cSldViewPr snapToGrid="0">
      <p:cViewPr varScale="1">
        <p:scale>
          <a:sx n="67" d="100"/>
          <a:sy n="67" d="100"/>
        </p:scale>
        <p:origin x="452" y="4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91" d="100"/>
          <a:sy n="91" d="100"/>
        </p:scale>
        <p:origin x="3173" y="7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150B36-03E6-4D3A-8098-12EB1C30C067}" type="datetimeFigureOut">
              <a:rPr kumimoji="1" lang="ja-JP" altLang="en-US" smtClean="0"/>
              <a:t>2023/5/19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4BF75D-FAA7-4C74-927E-D481AAC481B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98057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BF75D-FAA7-4C74-927E-D481AAC481B6}" type="slidenum">
              <a:rPr kumimoji="1" lang="ja-JP" altLang="en-US" smtClean="0"/>
              <a:t>23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324321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F8536ED1-455B-4DD1-AC0E-800FB7E4ADA4}"/>
              </a:ext>
            </a:extLst>
          </p:cNvPr>
          <p:cNvSpPr/>
          <p:nvPr userDrawn="1"/>
        </p:nvSpPr>
        <p:spPr>
          <a:xfrm>
            <a:off x="0" y="0"/>
            <a:ext cx="3049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4" name="図 13" descr="黒い背景に白い文字がある&#10;&#10;中程度の精度で自動的に生成された説明">
            <a:extLst>
              <a:ext uri="{FF2B5EF4-FFF2-40B4-BE49-F238E27FC236}">
                <a16:creationId xmlns:a16="http://schemas.microsoft.com/office/drawing/2014/main" id="{497ED59C-FE6C-4EF1-A50C-F72C2D9F390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102" y="410845"/>
            <a:ext cx="2152996" cy="605348"/>
          </a:xfrm>
          <a:prstGeom prst="rect">
            <a:avLst/>
          </a:prstGeom>
        </p:spPr>
      </p:pic>
      <p:pic>
        <p:nvPicPr>
          <p:cNvPr id="5" name="図 4" descr="モニター画面に映る文字&#10;&#10;自動的に生成された説明">
            <a:extLst>
              <a:ext uri="{FF2B5EF4-FFF2-40B4-BE49-F238E27FC236}">
                <a16:creationId xmlns:a16="http://schemas.microsoft.com/office/drawing/2014/main" id="{41E5647C-F0B0-41C0-BC1A-6102B76B0C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49200" y="1758333"/>
            <a:ext cx="2326656" cy="3314089"/>
          </a:xfrm>
          <a:prstGeom prst="rect">
            <a:avLst/>
          </a:prstGeom>
        </p:spPr>
      </p:pic>
      <p:sp>
        <p:nvSpPr>
          <p:cNvPr id="7" name="タイトル 1">
            <a:extLst>
              <a:ext uri="{FF2B5EF4-FFF2-40B4-BE49-F238E27FC236}">
                <a16:creationId xmlns:a16="http://schemas.microsoft.com/office/drawing/2014/main" id="{A742C218-90A3-40E1-BF8B-7F384AAFC8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64402" y="2536265"/>
            <a:ext cx="6512266" cy="1772496"/>
          </a:xfrm>
        </p:spPr>
        <p:txBody>
          <a:bodyPr anchor="ctr"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kumimoji="1" lang="en-US" altLang="ja-JP" dirty="0"/>
              <a:t>Presentation title here</a:t>
            </a:r>
            <a:endParaRPr kumimoji="1" lang="ja-JP" altLang="en-US" dirty="0"/>
          </a:p>
        </p:txBody>
      </p:sp>
      <p:sp>
        <p:nvSpPr>
          <p:cNvPr id="8" name="テキスト プレースホルダー 10">
            <a:extLst>
              <a:ext uri="{FF2B5EF4-FFF2-40B4-BE49-F238E27FC236}">
                <a16:creationId xmlns:a16="http://schemas.microsoft.com/office/drawing/2014/main" id="{714ACDEC-7535-4FC9-8AE9-A88C40E3C9C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64402" y="4681725"/>
            <a:ext cx="5307863" cy="41607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Presenter Name</a:t>
            </a:r>
            <a:endParaRPr kumimoji="1" lang="ja-JP" altLang="en-US" dirty="0"/>
          </a:p>
        </p:txBody>
      </p:sp>
      <p:sp>
        <p:nvSpPr>
          <p:cNvPr id="9" name="テキスト プレースホルダー 10">
            <a:extLst>
              <a:ext uri="{FF2B5EF4-FFF2-40B4-BE49-F238E27FC236}">
                <a16:creationId xmlns:a16="http://schemas.microsoft.com/office/drawing/2014/main" id="{9E33A0B0-15A6-4DC2-965D-6436364BE55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264402" y="5093413"/>
            <a:ext cx="5307863" cy="630302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FontTx/>
              <a:buNone/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Profile</a:t>
            </a:r>
          </a:p>
          <a:p>
            <a:pPr lvl="0"/>
            <a:r>
              <a:rPr kumimoji="1" lang="en-US" altLang="ja-JP" dirty="0"/>
              <a:t>Profile</a:t>
            </a:r>
          </a:p>
        </p:txBody>
      </p:sp>
      <p:sp>
        <p:nvSpPr>
          <p:cNvPr id="10" name="テキスト プレースホルダー 10">
            <a:extLst>
              <a:ext uri="{FF2B5EF4-FFF2-40B4-BE49-F238E27FC236}">
                <a16:creationId xmlns:a16="http://schemas.microsoft.com/office/drawing/2014/main" id="{1CD9B5D1-9BD4-49F9-8342-A74301BA0E5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64403" y="5787336"/>
            <a:ext cx="3867622" cy="267216"/>
          </a:xfrm>
        </p:spPr>
        <p:txBody>
          <a:bodyPr anchor="t">
            <a:noAutofit/>
          </a:bodyPr>
          <a:lstStyle>
            <a:lvl1pPr marL="0" indent="0">
              <a:buFontTx/>
              <a:buNone/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Month DD, YYYY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021746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B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/>
          <p:cNvSpPr/>
          <p:nvPr userDrawn="1"/>
        </p:nvSpPr>
        <p:spPr>
          <a:xfrm>
            <a:off x="0" y="1"/>
            <a:ext cx="12192000" cy="739587"/>
          </a:xfrm>
          <a:prstGeom prst="rect">
            <a:avLst/>
          </a:prstGeom>
          <a:solidFill>
            <a:srgbClr val="00316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/>
          </a:p>
        </p:txBody>
      </p:sp>
      <p:cxnSp>
        <p:nvCxnSpPr>
          <p:cNvPr id="10" name="直線コネクタ 9"/>
          <p:cNvCxnSpPr/>
          <p:nvPr userDrawn="1"/>
        </p:nvCxnSpPr>
        <p:spPr>
          <a:xfrm>
            <a:off x="0" y="739588"/>
            <a:ext cx="12192000" cy="0"/>
          </a:xfrm>
          <a:prstGeom prst="line">
            <a:avLst/>
          </a:prstGeom>
          <a:ln w="952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図 8" descr="モニター画面に映る文字&#10;&#10;自動的に生成された説明">
            <a:extLst>
              <a:ext uri="{FF2B5EF4-FFF2-40B4-BE49-F238E27FC236}">
                <a16:creationId xmlns:a16="http://schemas.microsoft.com/office/drawing/2014/main" id="{0243535F-2BA0-4B7B-A8D1-36DCA49955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2531"/>
            <a:ext cx="419725" cy="654524"/>
          </a:xfrm>
          <a:prstGeom prst="rect">
            <a:avLst/>
          </a:prstGeom>
        </p:spPr>
      </p:pic>
      <p:sp>
        <p:nvSpPr>
          <p:cNvPr id="11" name="タイトル 11">
            <a:extLst>
              <a:ext uri="{FF2B5EF4-FFF2-40B4-BE49-F238E27FC236}">
                <a16:creationId xmlns:a16="http://schemas.microsoft.com/office/drawing/2014/main" id="{9C1AB69D-CD22-4C7F-9CE8-A7C4883539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7055" y="124922"/>
            <a:ext cx="11400125" cy="518094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r>
              <a:rPr kumimoji="1" lang="en-US" altLang="ja-JP" dirty="0"/>
              <a:t>Page Title 28pt.</a:t>
            </a:r>
            <a:r>
              <a:rPr kumimoji="1" lang="ja-JP" altLang="en-US" dirty="0"/>
              <a:t> （</a:t>
            </a:r>
            <a:r>
              <a:rPr kumimoji="1" lang="en-US" altLang="ja-JP" dirty="0"/>
              <a:t>1</a:t>
            </a:r>
            <a:r>
              <a:rPr kumimoji="1" lang="ja-JP" altLang="en-US" dirty="0"/>
              <a:t>行 </a:t>
            </a:r>
            <a:r>
              <a:rPr kumimoji="1" lang="en-US" altLang="ja-JP" dirty="0"/>
              <a:t>/ 1 line</a:t>
            </a:r>
            <a:r>
              <a:rPr kumimoji="1" lang="ja-JP" altLang="en-US" dirty="0"/>
              <a:t>）</a:t>
            </a:r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BA90F9EB-248E-4805-A823-687DB114B99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35" y="6434251"/>
            <a:ext cx="3247649" cy="229396"/>
          </a:xfrm>
          <a:prstGeom prst="rect">
            <a:avLst/>
          </a:prstGeom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929C8B6-5F8C-4BA9-A9FD-D528DB075A5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55776613-6F43-460D-B84E-59CDDE45935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7055" y="1071367"/>
            <a:ext cx="11341887" cy="1172116"/>
          </a:xfrm>
        </p:spPr>
        <p:txBody>
          <a:bodyPr>
            <a:normAutofit/>
          </a:bodyPr>
          <a:lstStyle>
            <a:lvl1pPr marL="0" indent="0">
              <a:buClr>
                <a:schemeClr val="accent1"/>
              </a:buClr>
              <a:buFontTx/>
              <a:buNone/>
              <a:defRPr sz="2400" b="1">
                <a:solidFill>
                  <a:schemeClr val="accent1"/>
                </a:solidFill>
              </a:defRPr>
            </a:lvl1pPr>
            <a:lvl2pPr marL="719138" indent="-377825">
              <a:lnSpc>
                <a:spcPct val="100000"/>
              </a:lnSpc>
              <a:spcBef>
                <a:spcPts val="12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000"/>
            </a:lvl2pPr>
            <a:lvl3pPr marL="1200150" indent="-285750">
              <a:buFont typeface="Arial" panose="020B0604020202020204" pitchFamily="34" charset="0"/>
              <a:buChar char="•"/>
              <a:defRPr sz="1600"/>
            </a:lvl3pPr>
            <a:lvl4pPr marL="1371600" indent="0">
              <a:buFontTx/>
              <a:buNone/>
              <a:defRPr sz="1800"/>
            </a:lvl4pPr>
            <a:lvl5pPr marL="1828800" indent="0">
              <a:buFontTx/>
              <a:buNone/>
              <a:defRPr sz="1800"/>
            </a:lvl5pPr>
          </a:lstStyle>
          <a:p>
            <a:pPr lvl="0"/>
            <a:r>
              <a:rPr kumimoji="1" lang="en-US" altLang="ja-JP" dirty="0"/>
              <a:t>Bullets</a:t>
            </a:r>
            <a:r>
              <a:rPr kumimoji="1" lang="ja-JP" altLang="en-US" dirty="0"/>
              <a:t> </a:t>
            </a:r>
            <a:r>
              <a:rPr kumimoji="1" lang="en-US" altLang="ja-JP" dirty="0"/>
              <a:t>level 1 24pt.</a:t>
            </a:r>
            <a:r>
              <a:rPr kumimoji="1" lang="ja-JP" altLang="en-US" dirty="0"/>
              <a:t>（</a:t>
            </a:r>
            <a:r>
              <a:rPr kumimoji="1" lang="en-US" altLang="ja-JP" dirty="0"/>
              <a:t>Bullets level</a:t>
            </a:r>
            <a:r>
              <a:rPr kumimoji="1" lang="ja-JP" altLang="en-US" dirty="0"/>
              <a:t>の変更はインデントボタンを押してください。</a:t>
            </a:r>
            <a:r>
              <a:rPr kumimoji="1" lang="en-US" altLang="ja-JP" dirty="0"/>
              <a:t>Press the indent button to change the bullet level.</a:t>
            </a:r>
            <a:r>
              <a:rPr kumimoji="1" lang="ja-JP" altLang="en-US" dirty="0"/>
              <a:t>）</a:t>
            </a:r>
            <a:endParaRPr kumimoji="1" lang="en-US" altLang="ja-JP" dirty="0"/>
          </a:p>
          <a:p>
            <a:pPr lvl="1"/>
            <a:r>
              <a:rPr kumimoji="1" lang="en-US" altLang="ja-JP" dirty="0"/>
              <a:t>Bullets level 2 </a:t>
            </a:r>
          </a:p>
          <a:p>
            <a:pPr lvl="2"/>
            <a:r>
              <a:rPr kumimoji="1" lang="en-US" altLang="ja-JP" dirty="0"/>
              <a:t>Bullets level 3 </a:t>
            </a:r>
            <a:endParaRPr kumimoji="1" lang="ja-JP" altLang="en-US" dirty="0"/>
          </a:p>
        </p:txBody>
      </p:sp>
      <p:sp>
        <p:nvSpPr>
          <p:cNvPr id="15" name="コンテンツ プレースホルダー 6">
            <a:extLst>
              <a:ext uri="{FF2B5EF4-FFF2-40B4-BE49-F238E27FC236}">
                <a16:creationId xmlns:a16="http://schemas.microsoft.com/office/drawing/2014/main" id="{9900876A-DF0D-4E40-B8CF-1DB937D26057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524571" y="2555875"/>
            <a:ext cx="11149687" cy="341312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>
                <a:latin typeface="+mn-ea"/>
                <a:ea typeface="+mn-ea"/>
              </a:defRPr>
            </a:lvl1pPr>
            <a:lvl2pPr marL="457200" indent="0">
              <a:buFontTx/>
              <a:buNone/>
              <a:defRPr sz="1600">
                <a:latin typeface="+mn-ea"/>
                <a:ea typeface="+mn-ea"/>
              </a:defRPr>
            </a:lvl2pPr>
            <a:lvl3pPr marL="914400" indent="0">
              <a:buFontTx/>
              <a:buNone/>
              <a:defRPr sz="1600">
                <a:latin typeface="+mn-ea"/>
                <a:ea typeface="+mn-ea"/>
              </a:defRPr>
            </a:lvl3pPr>
            <a:lvl4pPr marL="1371600" indent="0">
              <a:buFontTx/>
              <a:buNone/>
              <a:defRPr sz="1600">
                <a:latin typeface="+mn-ea"/>
                <a:ea typeface="+mn-ea"/>
              </a:defRPr>
            </a:lvl4pPr>
            <a:lvl5pPr marL="1828800" indent="0">
              <a:buFontTx/>
              <a:buNone/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kumimoji="1" lang="ja-JP" altLang="en-US" dirty="0"/>
              <a:t>コンテンツを挿入（テキスト、グラフ、図など）</a:t>
            </a:r>
            <a:r>
              <a:rPr kumimoji="1" lang="en-US" altLang="ja-JP" dirty="0"/>
              <a:t>/ Contents area (Text, Chart, Image) </a:t>
            </a:r>
            <a:endParaRPr kumimoji="1" lang="ja-JP" altLang="en-US" dirty="0"/>
          </a:p>
        </p:txBody>
      </p: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55D98167-FFB8-43AB-8223-CEB7D9DF32AA}"/>
              </a:ext>
            </a:extLst>
          </p:cNvPr>
          <p:cNvCxnSpPr>
            <a:cxnSpLocks/>
          </p:cNvCxnSpPr>
          <p:nvPr userDrawn="1"/>
        </p:nvCxnSpPr>
        <p:spPr>
          <a:xfrm>
            <a:off x="321276" y="6264972"/>
            <a:ext cx="11549449" cy="0"/>
          </a:xfrm>
          <a:prstGeom prst="line">
            <a:avLst/>
          </a:prstGeom>
          <a:ln w="12700"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84456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B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/>
          <p:cNvSpPr/>
          <p:nvPr userDrawn="1"/>
        </p:nvSpPr>
        <p:spPr>
          <a:xfrm>
            <a:off x="0" y="1"/>
            <a:ext cx="12192000" cy="739587"/>
          </a:xfrm>
          <a:prstGeom prst="rect">
            <a:avLst/>
          </a:prstGeom>
          <a:solidFill>
            <a:srgbClr val="00316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/>
          </a:p>
        </p:txBody>
      </p:sp>
      <p:cxnSp>
        <p:nvCxnSpPr>
          <p:cNvPr id="10" name="直線コネクタ 9"/>
          <p:cNvCxnSpPr/>
          <p:nvPr userDrawn="1"/>
        </p:nvCxnSpPr>
        <p:spPr>
          <a:xfrm>
            <a:off x="0" y="739588"/>
            <a:ext cx="12192000" cy="0"/>
          </a:xfrm>
          <a:prstGeom prst="line">
            <a:avLst/>
          </a:prstGeom>
          <a:ln w="952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図 8" descr="モニター画面に映る文字&#10;&#10;自動的に生成された説明">
            <a:extLst>
              <a:ext uri="{FF2B5EF4-FFF2-40B4-BE49-F238E27FC236}">
                <a16:creationId xmlns:a16="http://schemas.microsoft.com/office/drawing/2014/main" id="{0243535F-2BA0-4B7B-A8D1-36DCA49955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2531"/>
            <a:ext cx="419725" cy="654524"/>
          </a:xfrm>
          <a:prstGeom prst="rect">
            <a:avLst/>
          </a:prstGeom>
        </p:spPr>
      </p:pic>
      <p:sp>
        <p:nvSpPr>
          <p:cNvPr id="11" name="タイトル 11">
            <a:extLst>
              <a:ext uri="{FF2B5EF4-FFF2-40B4-BE49-F238E27FC236}">
                <a16:creationId xmlns:a16="http://schemas.microsoft.com/office/drawing/2014/main" id="{9C1AB69D-CD22-4C7F-9CE8-A7C4883539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7055" y="124922"/>
            <a:ext cx="11400125" cy="518094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r>
              <a:rPr kumimoji="1" lang="en-US" altLang="ja-JP" dirty="0"/>
              <a:t>Page Title 28pt. </a:t>
            </a:r>
            <a:r>
              <a:rPr kumimoji="1" lang="ja-JP" altLang="en-US" dirty="0"/>
              <a:t>（</a:t>
            </a:r>
            <a:r>
              <a:rPr kumimoji="1" lang="en-US" altLang="ja-JP" dirty="0"/>
              <a:t>1</a:t>
            </a:r>
            <a:r>
              <a:rPr kumimoji="1" lang="ja-JP" altLang="en-US" dirty="0"/>
              <a:t>行 </a:t>
            </a:r>
            <a:r>
              <a:rPr kumimoji="1" lang="en-US" altLang="ja-JP" dirty="0"/>
              <a:t>/ 1 line</a:t>
            </a:r>
            <a:r>
              <a:rPr kumimoji="1" lang="ja-JP" altLang="en-US" dirty="0"/>
              <a:t>）</a:t>
            </a:r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BA90F9EB-248E-4805-A823-687DB114B99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35" y="6434251"/>
            <a:ext cx="3247649" cy="229396"/>
          </a:xfrm>
          <a:prstGeom prst="rect">
            <a:avLst/>
          </a:prstGeom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929C8B6-5F8C-4BA9-A9FD-D528DB075A5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55776613-6F43-460D-B84E-59CDDE45935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7055" y="1071367"/>
            <a:ext cx="11341887" cy="1172116"/>
          </a:xfrm>
        </p:spPr>
        <p:txBody>
          <a:bodyPr>
            <a:normAutofit/>
          </a:bodyPr>
          <a:lstStyle>
            <a:lvl1pPr marL="0" indent="0">
              <a:buClr>
                <a:schemeClr val="accent1"/>
              </a:buClr>
              <a:buFontTx/>
              <a:buNone/>
              <a:defRPr sz="2400" b="1">
                <a:solidFill>
                  <a:schemeClr val="accent1"/>
                </a:solidFill>
              </a:defRPr>
            </a:lvl1pPr>
            <a:lvl2pPr marL="719138" indent="-377825">
              <a:lnSpc>
                <a:spcPct val="100000"/>
              </a:lnSpc>
              <a:spcBef>
                <a:spcPts val="12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000"/>
            </a:lvl2pPr>
            <a:lvl3pPr marL="1200150" indent="-285750">
              <a:buFont typeface="Arial" panose="020B0604020202020204" pitchFamily="34" charset="0"/>
              <a:buChar char="•"/>
              <a:defRPr sz="1600"/>
            </a:lvl3pPr>
            <a:lvl4pPr marL="1371600" indent="0">
              <a:buFontTx/>
              <a:buNone/>
              <a:defRPr sz="1800"/>
            </a:lvl4pPr>
            <a:lvl5pPr marL="1828800" indent="0">
              <a:buFontTx/>
              <a:buNone/>
              <a:defRPr sz="1800"/>
            </a:lvl5pPr>
          </a:lstStyle>
          <a:p>
            <a:pPr lvl="0"/>
            <a:r>
              <a:rPr kumimoji="1" lang="en-US" altLang="ja-JP" dirty="0"/>
              <a:t>Bullets</a:t>
            </a:r>
            <a:r>
              <a:rPr kumimoji="1" lang="ja-JP" altLang="en-US" dirty="0"/>
              <a:t> </a:t>
            </a:r>
            <a:r>
              <a:rPr kumimoji="1" lang="en-US" altLang="ja-JP" dirty="0"/>
              <a:t>level 1 24pt.</a:t>
            </a:r>
            <a:r>
              <a:rPr kumimoji="1" lang="ja-JP" altLang="en-US" dirty="0"/>
              <a:t>（</a:t>
            </a:r>
            <a:r>
              <a:rPr kumimoji="1" lang="en-US" altLang="ja-JP" dirty="0"/>
              <a:t>Bullets level</a:t>
            </a:r>
            <a:r>
              <a:rPr kumimoji="1" lang="ja-JP" altLang="en-US" dirty="0"/>
              <a:t>の変更はインデントボタンを押してください。　</a:t>
            </a:r>
            <a:r>
              <a:rPr kumimoji="1" lang="en-US" altLang="ja-JP" dirty="0"/>
              <a:t>Press the indent button to change the bullet level.</a:t>
            </a:r>
            <a:r>
              <a:rPr kumimoji="1" lang="ja-JP" altLang="en-US" dirty="0"/>
              <a:t>）</a:t>
            </a:r>
            <a:endParaRPr kumimoji="1" lang="en-US" altLang="ja-JP" dirty="0"/>
          </a:p>
          <a:p>
            <a:pPr lvl="1"/>
            <a:r>
              <a:rPr kumimoji="1" lang="en-US" altLang="ja-JP" dirty="0"/>
              <a:t>Bullets level 2 </a:t>
            </a:r>
          </a:p>
          <a:p>
            <a:pPr lvl="2"/>
            <a:r>
              <a:rPr kumimoji="1" lang="en-US" altLang="ja-JP" dirty="0"/>
              <a:t>Bullets level 3 </a:t>
            </a:r>
            <a:endParaRPr kumimoji="1" lang="ja-JP" altLang="en-US" dirty="0"/>
          </a:p>
        </p:txBody>
      </p:sp>
      <p:sp>
        <p:nvSpPr>
          <p:cNvPr id="16" name="コンテンツ プレースホルダー 6">
            <a:extLst>
              <a:ext uri="{FF2B5EF4-FFF2-40B4-BE49-F238E27FC236}">
                <a16:creationId xmlns:a16="http://schemas.microsoft.com/office/drawing/2014/main" id="{3D82198D-E071-4B75-9D47-FDE2D3CE49FC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524571" y="2555875"/>
            <a:ext cx="5393977" cy="3413125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latin typeface="+mn-ea"/>
                <a:ea typeface="+mn-ea"/>
              </a:defRPr>
            </a:lvl1pPr>
            <a:lvl2pPr marL="457200" indent="0">
              <a:buFontTx/>
              <a:buNone/>
              <a:defRPr sz="1600">
                <a:latin typeface="+mn-ea"/>
                <a:ea typeface="+mn-ea"/>
              </a:defRPr>
            </a:lvl2pPr>
            <a:lvl3pPr marL="914400" indent="0">
              <a:buFontTx/>
              <a:buNone/>
              <a:defRPr sz="1600">
                <a:latin typeface="+mn-ea"/>
                <a:ea typeface="+mn-ea"/>
              </a:defRPr>
            </a:lvl3pPr>
            <a:lvl4pPr marL="1371600" indent="0">
              <a:buFontTx/>
              <a:buNone/>
              <a:defRPr sz="1600">
                <a:latin typeface="+mn-ea"/>
                <a:ea typeface="+mn-ea"/>
              </a:defRPr>
            </a:lvl4pPr>
            <a:lvl5pPr marL="1828800" indent="0">
              <a:buFontTx/>
              <a:buNone/>
              <a:defRPr sz="1600">
                <a:latin typeface="+mn-ea"/>
                <a:ea typeface="+mn-ea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/>
              <a:t>コンテンツを挿入（テキスト、グラフ、図など）</a:t>
            </a:r>
          </a:p>
        </p:txBody>
      </p:sp>
      <p:sp>
        <p:nvSpPr>
          <p:cNvPr id="17" name="コンテンツ プレースホルダー 6">
            <a:extLst>
              <a:ext uri="{FF2B5EF4-FFF2-40B4-BE49-F238E27FC236}">
                <a16:creationId xmlns:a16="http://schemas.microsoft.com/office/drawing/2014/main" id="{306D5901-EC09-488B-BF04-6F836C7AC06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273454" y="2555874"/>
            <a:ext cx="5393977" cy="3413125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latin typeface="+mn-ea"/>
                <a:ea typeface="+mn-ea"/>
              </a:defRPr>
            </a:lvl1pPr>
            <a:lvl2pPr marL="457200" indent="0">
              <a:buFontTx/>
              <a:buNone/>
              <a:defRPr sz="1600">
                <a:latin typeface="+mn-ea"/>
                <a:ea typeface="+mn-ea"/>
              </a:defRPr>
            </a:lvl2pPr>
            <a:lvl3pPr marL="914400" indent="0">
              <a:buFontTx/>
              <a:buNone/>
              <a:defRPr sz="1600">
                <a:latin typeface="+mn-ea"/>
                <a:ea typeface="+mn-ea"/>
              </a:defRPr>
            </a:lvl3pPr>
            <a:lvl4pPr marL="1371600" indent="0">
              <a:buFontTx/>
              <a:buNone/>
              <a:defRPr sz="1600">
                <a:latin typeface="+mn-ea"/>
                <a:ea typeface="+mn-ea"/>
              </a:defRPr>
            </a:lvl4pPr>
            <a:lvl5pPr marL="1828800" indent="0">
              <a:buFontTx/>
              <a:buNone/>
              <a:defRPr sz="1600">
                <a:latin typeface="+mn-ea"/>
                <a:ea typeface="+mn-ea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/>
              <a:t>Contents area (Text, Chart, Image</a:t>
            </a:r>
            <a:r>
              <a:rPr kumimoji="1" lang="ja-JP" altLang="en-US" dirty="0"/>
              <a:t>）</a:t>
            </a:r>
          </a:p>
        </p:txBody>
      </p: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B307D79A-52BE-4146-A331-7B04C4DDBDF2}"/>
              </a:ext>
            </a:extLst>
          </p:cNvPr>
          <p:cNvCxnSpPr>
            <a:cxnSpLocks/>
          </p:cNvCxnSpPr>
          <p:nvPr userDrawn="1"/>
        </p:nvCxnSpPr>
        <p:spPr>
          <a:xfrm>
            <a:off x="321276" y="6264972"/>
            <a:ext cx="11549449" cy="0"/>
          </a:xfrm>
          <a:prstGeom prst="line">
            <a:avLst/>
          </a:prstGeom>
          <a:ln w="12700"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11329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/>
          <p:cNvSpPr/>
          <p:nvPr userDrawn="1"/>
        </p:nvSpPr>
        <p:spPr>
          <a:xfrm>
            <a:off x="0" y="1"/>
            <a:ext cx="12192000" cy="739587"/>
          </a:xfrm>
          <a:prstGeom prst="rect">
            <a:avLst/>
          </a:prstGeom>
          <a:solidFill>
            <a:srgbClr val="00316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/>
          </a:p>
        </p:txBody>
      </p:sp>
      <p:cxnSp>
        <p:nvCxnSpPr>
          <p:cNvPr id="10" name="直線コネクタ 9"/>
          <p:cNvCxnSpPr/>
          <p:nvPr userDrawn="1"/>
        </p:nvCxnSpPr>
        <p:spPr>
          <a:xfrm>
            <a:off x="0" y="739588"/>
            <a:ext cx="12192000" cy="0"/>
          </a:xfrm>
          <a:prstGeom prst="line">
            <a:avLst/>
          </a:prstGeom>
          <a:ln w="952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図 8" descr="モニター画面に映る文字&#10;&#10;自動的に生成された説明">
            <a:extLst>
              <a:ext uri="{FF2B5EF4-FFF2-40B4-BE49-F238E27FC236}">
                <a16:creationId xmlns:a16="http://schemas.microsoft.com/office/drawing/2014/main" id="{0243535F-2BA0-4B7B-A8D1-36DCA49955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2531"/>
            <a:ext cx="419725" cy="654524"/>
          </a:xfrm>
          <a:prstGeom prst="rect">
            <a:avLst/>
          </a:prstGeom>
        </p:spPr>
      </p:pic>
      <p:sp>
        <p:nvSpPr>
          <p:cNvPr id="11" name="タイトル 11">
            <a:extLst>
              <a:ext uri="{FF2B5EF4-FFF2-40B4-BE49-F238E27FC236}">
                <a16:creationId xmlns:a16="http://schemas.microsoft.com/office/drawing/2014/main" id="{9C1AB69D-CD22-4C7F-9CE8-A7C4883539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7055" y="124922"/>
            <a:ext cx="11400125" cy="518094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r>
              <a:rPr kumimoji="1" lang="en-US" altLang="ja-JP" dirty="0"/>
              <a:t>Page Title 28pt. </a:t>
            </a:r>
            <a:r>
              <a:rPr kumimoji="1" lang="ja-JP" altLang="en-US" dirty="0"/>
              <a:t>（</a:t>
            </a:r>
            <a:r>
              <a:rPr kumimoji="1" lang="en-US" altLang="ja-JP" dirty="0"/>
              <a:t>1</a:t>
            </a:r>
            <a:r>
              <a:rPr kumimoji="1" lang="ja-JP" altLang="en-US" dirty="0"/>
              <a:t>行 </a:t>
            </a:r>
            <a:r>
              <a:rPr kumimoji="1" lang="en-US" altLang="ja-JP" dirty="0"/>
              <a:t>/ 1 line</a:t>
            </a:r>
            <a:r>
              <a:rPr kumimoji="1" lang="ja-JP" altLang="en-US" dirty="0"/>
              <a:t>）</a:t>
            </a:r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BA90F9EB-248E-4805-A823-687DB114B99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35" y="6434251"/>
            <a:ext cx="3247649" cy="229396"/>
          </a:xfrm>
          <a:prstGeom prst="rect">
            <a:avLst/>
          </a:prstGeom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929C8B6-5F8C-4BA9-A9FD-D528DB075A5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55776613-6F43-460D-B84E-59CDDE45935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7055" y="1071366"/>
            <a:ext cx="11341887" cy="4985957"/>
          </a:xfrm>
        </p:spPr>
        <p:txBody>
          <a:bodyPr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n"/>
              <a:tabLst/>
              <a:defRPr sz="2400" b="1"/>
            </a:lvl1pPr>
            <a:lvl2pPr marL="538163" indent="-19685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2000"/>
            </a:lvl2pPr>
            <a:lvl3pPr marL="1200150" indent="-285750">
              <a:buFont typeface="Arial" panose="020B0604020202020204" pitchFamily="34" charset="0"/>
              <a:buChar char="•"/>
              <a:defRPr sz="1600"/>
            </a:lvl3pPr>
            <a:lvl4pPr marL="1371600" indent="0">
              <a:buFontTx/>
              <a:buNone/>
              <a:defRPr sz="1800"/>
            </a:lvl4pPr>
            <a:lvl5pPr marL="1828800" indent="0">
              <a:buFontTx/>
              <a:buNone/>
              <a:defRPr sz="1800"/>
            </a:lvl5pPr>
          </a:lstStyle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1" lang="en-US" altLang="ja-JP" dirty="0"/>
              <a:t>Bullets</a:t>
            </a:r>
            <a:r>
              <a:rPr kumimoji="1" lang="ja-JP" altLang="en-US" dirty="0"/>
              <a:t> </a:t>
            </a:r>
            <a:r>
              <a:rPr kumimoji="1" lang="en-US" altLang="ja-JP" dirty="0"/>
              <a:t>level 1 24pt.</a:t>
            </a:r>
            <a:r>
              <a:rPr kumimoji="1" lang="ja-JP" altLang="en-US" dirty="0"/>
              <a:t>（</a:t>
            </a:r>
            <a:r>
              <a:rPr kumimoji="1" lang="en-US" altLang="ja-JP" dirty="0"/>
              <a:t>Bullets level</a:t>
            </a:r>
            <a:r>
              <a:rPr kumimoji="1" lang="ja-JP" altLang="en-US" dirty="0"/>
              <a:t>の変更はインデントボタンを押してください。</a:t>
            </a:r>
            <a:r>
              <a:rPr kumimoji="1" lang="en-US" altLang="ja-JP" dirty="0"/>
              <a:t>Press the indent button to change the bullet level.</a:t>
            </a:r>
            <a:r>
              <a:rPr kumimoji="1" lang="ja-JP" altLang="en-US" dirty="0"/>
              <a:t>）</a:t>
            </a:r>
            <a:endParaRPr kumimoji="1" lang="en-US" altLang="ja-JP" dirty="0"/>
          </a:p>
          <a:p>
            <a:pPr lvl="1"/>
            <a:r>
              <a:rPr kumimoji="1" lang="en-US" altLang="ja-JP" dirty="0"/>
              <a:t>Bullets level 2 </a:t>
            </a:r>
            <a:r>
              <a:rPr kumimoji="1" lang="ja-JP" altLang="en-US" dirty="0"/>
              <a:t>箇条書きレベル</a:t>
            </a:r>
            <a:r>
              <a:rPr kumimoji="1" lang="en-US" altLang="ja-JP" dirty="0"/>
              <a:t>2</a:t>
            </a:r>
          </a:p>
          <a:p>
            <a:pPr lvl="2"/>
            <a:r>
              <a:rPr kumimoji="1" lang="en-US" altLang="ja-JP" dirty="0"/>
              <a:t>Bullets level 3 </a:t>
            </a:r>
            <a:r>
              <a:rPr kumimoji="1" lang="ja-JP" altLang="en-US" dirty="0"/>
              <a:t>箇条書きレベル</a:t>
            </a:r>
            <a:r>
              <a:rPr kumimoji="1" lang="en-US" altLang="ja-JP" dirty="0"/>
              <a:t>3</a:t>
            </a:r>
            <a:endParaRPr kumimoji="1" lang="ja-JP" altLang="en-US" dirty="0"/>
          </a:p>
        </p:txBody>
      </p: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C41B10FA-8D83-4BCA-A608-4A184FC94190}"/>
              </a:ext>
            </a:extLst>
          </p:cNvPr>
          <p:cNvCxnSpPr>
            <a:cxnSpLocks/>
          </p:cNvCxnSpPr>
          <p:nvPr userDrawn="1"/>
        </p:nvCxnSpPr>
        <p:spPr>
          <a:xfrm>
            <a:off x="321276" y="6264972"/>
            <a:ext cx="11549449" cy="0"/>
          </a:xfrm>
          <a:prstGeom prst="line">
            <a:avLst/>
          </a:prstGeom>
          <a:ln w="12700"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24316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C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/>
          <p:cNvSpPr/>
          <p:nvPr userDrawn="1"/>
        </p:nvSpPr>
        <p:spPr>
          <a:xfrm>
            <a:off x="0" y="1"/>
            <a:ext cx="12192000" cy="739587"/>
          </a:xfrm>
          <a:prstGeom prst="rect">
            <a:avLst/>
          </a:prstGeom>
          <a:solidFill>
            <a:srgbClr val="00316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/>
          </a:p>
        </p:txBody>
      </p:sp>
      <p:cxnSp>
        <p:nvCxnSpPr>
          <p:cNvPr id="10" name="直線コネクタ 9"/>
          <p:cNvCxnSpPr/>
          <p:nvPr userDrawn="1"/>
        </p:nvCxnSpPr>
        <p:spPr>
          <a:xfrm>
            <a:off x="0" y="739588"/>
            <a:ext cx="12192000" cy="0"/>
          </a:xfrm>
          <a:prstGeom prst="line">
            <a:avLst/>
          </a:prstGeom>
          <a:ln w="952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図 8" descr="モニター画面に映る文字&#10;&#10;自動的に生成された説明">
            <a:extLst>
              <a:ext uri="{FF2B5EF4-FFF2-40B4-BE49-F238E27FC236}">
                <a16:creationId xmlns:a16="http://schemas.microsoft.com/office/drawing/2014/main" id="{0243535F-2BA0-4B7B-A8D1-36DCA49955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2531"/>
            <a:ext cx="419725" cy="654524"/>
          </a:xfrm>
          <a:prstGeom prst="rect">
            <a:avLst/>
          </a:prstGeom>
        </p:spPr>
      </p:pic>
      <p:sp>
        <p:nvSpPr>
          <p:cNvPr id="11" name="タイトル 11">
            <a:extLst>
              <a:ext uri="{FF2B5EF4-FFF2-40B4-BE49-F238E27FC236}">
                <a16:creationId xmlns:a16="http://schemas.microsoft.com/office/drawing/2014/main" id="{9C1AB69D-CD22-4C7F-9CE8-A7C4883539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7055" y="124922"/>
            <a:ext cx="11400125" cy="518094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r>
              <a:rPr kumimoji="1" lang="en-US" altLang="ja-JP" dirty="0"/>
              <a:t>Page Title 28pt. </a:t>
            </a:r>
            <a:r>
              <a:rPr kumimoji="1" lang="ja-JP" altLang="en-US" dirty="0"/>
              <a:t>（</a:t>
            </a:r>
            <a:r>
              <a:rPr kumimoji="1" lang="en-US" altLang="ja-JP" dirty="0"/>
              <a:t>1</a:t>
            </a:r>
            <a:r>
              <a:rPr kumimoji="1" lang="ja-JP" altLang="en-US" dirty="0"/>
              <a:t>行 </a:t>
            </a:r>
            <a:r>
              <a:rPr kumimoji="1" lang="en-US" altLang="ja-JP" dirty="0"/>
              <a:t>/ 1 line</a:t>
            </a:r>
            <a:r>
              <a:rPr kumimoji="1" lang="ja-JP" altLang="en-US" dirty="0"/>
              <a:t>）</a:t>
            </a:r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BA90F9EB-248E-4805-A823-687DB114B99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35" y="6434251"/>
            <a:ext cx="3247649" cy="229396"/>
          </a:xfrm>
          <a:prstGeom prst="rect">
            <a:avLst/>
          </a:prstGeom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929C8B6-5F8C-4BA9-A9FD-D528DB075A5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55776613-6F43-460D-B84E-59CDDE45935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7055" y="1071367"/>
            <a:ext cx="11341887" cy="1172116"/>
          </a:xfrm>
        </p:spPr>
        <p:txBody>
          <a:bodyPr>
            <a:normAutofit/>
          </a:bodyPr>
          <a:lstStyle>
            <a:lvl1pPr marL="285750" indent="-285750">
              <a:buClr>
                <a:schemeClr val="accent1"/>
              </a:buClr>
              <a:buFont typeface="Wingdings" panose="05000000000000000000" pitchFamily="2" charset="2"/>
              <a:buChar char="n"/>
              <a:defRPr sz="2400" b="1"/>
            </a:lvl1pPr>
            <a:lvl2pPr marL="538163" indent="-19685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2000"/>
            </a:lvl2pPr>
            <a:lvl3pPr marL="1200150" indent="-285750">
              <a:buFont typeface="Arial" panose="020B0604020202020204" pitchFamily="34" charset="0"/>
              <a:buChar char="•"/>
              <a:defRPr sz="1600"/>
            </a:lvl3pPr>
            <a:lvl4pPr marL="1371600" indent="0">
              <a:buFontTx/>
              <a:buNone/>
              <a:defRPr sz="1800"/>
            </a:lvl4pPr>
            <a:lvl5pPr marL="1828800" indent="0">
              <a:buFontTx/>
              <a:buNone/>
              <a:defRPr sz="1800"/>
            </a:lvl5pPr>
          </a:lstStyle>
          <a:p>
            <a:pPr lvl="0"/>
            <a:r>
              <a:rPr kumimoji="1" lang="en-US" altLang="ja-JP" dirty="0"/>
              <a:t>Bullets</a:t>
            </a:r>
            <a:r>
              <a:rPr kumimoji="1" lang="ja-JP" altLang="en-US" dirty="0"/>
              <a:t> </a:t>
            </a:r>
            <a:r>
              <a:rPr kumimoji="1" lang="en-US" altLang="ja-JP" dirty="0"/>
              <a:t>level 1 24pt.</a:t>
            </a:r>
            <a:r>
              <a:rPr kumimoji="1" lang="ja-JP" altLang="en-US" dirty="0"/>
              <a:t>（</a:t>
            </a:r>
            <a:r>
              <a:rPr kumimoji="1" lang="en-US" altLang="ja-JP" dirty="0"/>
              <a:t>Bullets level</a:t>
            </a:r>
            <a:r>
              <a:rPr kumimoji="1" lang="ja-JP" altLang="en-US" dirty="0"/>
              <a:t>の変更はインデントボタンを押してください。</a:t>
            </a:r>
            <a:r>
              <a:rPr kumimoji="1" lang="en-US" altLang="ja-JP" dirty="0"/>
              <a:t>Press the indent button to change the bullet level.</a:t>
            </a:r>
            <a:r>
              <a:rPr kumimoji="1" lang="ja-JP" altLang="en-US" dirty="0"/>
              <a:t>）</a:t>
            </a:r>
            <a:endParaRPr kumimoji="1" lang="en-US" altLang="ja-JP" dirty="0"/>
          </a:p>
          <a:p>
            <a:pPr lvl="1"/>
            <a:r>
              <a:rPr kumimoji="1" lang="en-US" altLang="ja-JP" dirty="0"/>
              <a:t>Bullets level 2 </a:t>
            </a:r>
          </a:p>
          <a:p>
            <a:pPr lvl="2"/>
            <a:r>
              <a:rPr kumimoji="1" lang="en-US" altLang="ja-JP" dirty="0"/>
              <a:t>Bullets level 3 </a:t>
            </a:r>
            <a:endParaRPr kumimoji="1" lang="ja-JP" altLang="en-US" dirty="0"/>
          </a:p>
        </p:txBody>
      </p:sp>
      <p:sp>
        <p:nvSpPr>
          <p:cNvPr id="16" name="コンテンツ プレースホルダー 6">
            <a:extLst>
              <a:ext uri="{FF2B5EF4-FFF2-40B4-BE49-F238E27FC236}">
                <a16:creationId xmlns:a16="http://schemas.microsoft.com/office/drawing/2014/main" id="{1C5ED058-BE07-45DA-AE41-64A4727D56BD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524571" y="2555875"/>
            <a:ext cx="11149687" cy="341312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>
                <a:latin typeface="+mn-ea"/>
                <a:ea typeface="+mn-ea"/>
              </a:defRPr>
            </a:lvl1pPr>
            <a:lvl2pPr marL="457200" indent="0">
              <a:buFontTx/>
              <a:buNone/>
              <a:defRPr sz="1600">
                <a:latin typeface="+mn-ea"/>
                <a:ea typeface="+mn-ea"/>
              </a:defRPr>
            </a:lvl2pPr>
            <a:lvl3pPr marL="914400" indent="0">
              <a:buFontTx/>
              <a:buNone/>
              <a:defRPr sz="1600">
                <a:latin typeface="+mn-ea"/>
                <a:ea typeface="+mn-ea"/>
              </a:defRPr>
            </a:lvl3pPr>
            <a:lvl4pPr marL="1371600" indent="0">
              <a:buFontTx/>
              <a:buNone/>
              <a:defRPr sz="1600">
                <a:latin typeface="+mn-ea"/>
                <a:ea typeface="+mn-ea"/>
              </a:defRPr>
            </a:lvl4pPr>
            <a:lvl5pPr marL="1828800" indent="0">
              <a:buFontTx/>
              <a:buNone/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kumimoji="1" lang="ja-JP" altLang="en-US" dirty="0"/>
              <a:t>コンテンツを挿入（テキスト、グラフ、図など）</a:t>
            </a:r>
            <a:r>
              <a:rPr kumimoji="1" lang="en-US" altLang="ja-JP" dirty="0"/>
              <a:t> /  Contents area (Text, Chart, Image) </a:t>
            </a:r>
            <a:endParaRPr kumimoji="1" lang="ja-JP" altLang="en-US" dirty="0"/>
          </a:p>
        </p:txBody>
      </p: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FD2BFE38-4F7B-4277-8905-6BAF4EA3B452}"/>
              </a:ext>
            </a:extLst>
          </p:cNvPr>
          <p:cNvCxnSpPr>
            <a:cxnSpLocks/>
          </p:cNvCxnSpPr>
          <p:nvPr userDrawn="1"/>
        </p:nvCxnSpPr>
        <p:spPr>
          <a:xfrm>
            <a:off x="321276" y="6264972"/>
            <a:ext cx="11549449" cy="0"/>
          </a:xfrm>
          <a:prstGeom prst="line">
            <a:avLst/>
          </a:prstGeom>
          <a:ln w="12700"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864644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C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/>
          <p:cNvSpPr/>
          <p:nvPr userDrawn="1"/>
        </p:nvSpPr>
        <p:spPr>
          <a:xfrm>
            <a:off x="0" y="1"/>
            <a:ext cx="12192000" cy="739587"/>
          </a:xfrm>
          <a:prstGeom prst="rect">
            <a:avLst/>
          </a:prstGeom>
          <a:solidFill>
            <a:srgbClr val="00316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/>
          </a:p>
        </p:txBody>
      </p:sp>
      <p:cxnSp>
        <p:nvCxnSpPr>
          <p:cNvPr id="10" name="直線コネクタ 9"/>
          <p:cNvCxnSpPr/>
          <p:nvPr userDrawn="1"/>
        </p:nvCxnSpPr>
        <p:spPr>
          <a:xfrm>
            <a:off x="0" y="739588"/>
            <a:ext cx="12192000" cy="0"/>
          </a:xfrm>
          <a:prstGeom prst="line">
            <a:avLst/>
          </a:prstGeom>
          <a:ln w="952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図 8" descr="モニター画面に映る文字&#10;&#10;自動的に生成された説明">
            <a:extLst>
              <a:ext uri="{FF2B5EF4-FFF2-40B4-BE49-F238E27FC236}">
                <a16:creationId xmlns:a16="http://schemas.microsoft.com/office/drawing/2014/main" id="{0243535F-2BA0-4B7B-A8D1-36DCA49955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2531"/>
            <a:ext cx="419725" cy="654524"/>
          </a:xfrm>
          <a:prstGeom prst="rect">
            <a:avLst/>
          </a:prstGeom>
        </p:spPr>
      </p:pic>
      <p:sp>
        <p:nvSpPr>
          <p:cNvPr id="11" name="タイトル 11">
            <a:extLst>
              <a:ext uri="{FF2B5EF4-FFF2-40B4-BE49-F238E27FC236}">
                <a16:creationId xmlns:a16="http://schemas.microsoft.com/office/drawing/2014/main" id="{9C1AB69D-CD22-4C7F-9CE8-A7C4883539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7055" y="124922"/>
            <a:ext cx="11400125" cy="518094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r>
              <a:rPr kumimoji="1" lang="en-US" altLang="ja-JP" dirty="0"/>
              <a:t>Page Title 28pt. </a:t>
            </a:r>
            <a:r>
              <a:rPr kumimoji="1" lang="ja-JP" altLang="en-US" dirty="0"/>
              <a:t>（</a:t>
            </a:r>
            <a:r>
              <a:rPr kumimoji="1" lang="en-US" altLang="ja-JP" dirty="0"/>
              <a:t>1</a:t>
            </a:r>
            <a:r>
              <a:rPr kumimoji="1" lang="ja-JP" altLang="en-US" dirty="0"/>
              <a:t>行 </a:t>
            </a:r>
            <a:r>
              <a:rPr kumimoji="1" lang="en-US" altLang="ja-JP" dirty="0"/>
              <a:t>/ 1 line</a:t>
            </a:r>
            <a:r>
              <a:rPr kumimoji="1" lang="ja-JP" altLang="en-US" dirty="0"/>
              <a:t>）</a:t>
            </a:r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BA90F9EB-248E-4805-A823-687DB114B99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35" y="6434251"/>
            <a:ext cx="3247649" cy="229396"/>
          </a:xfrm>
          <a:prstGeom prst="rect">
            <a:avLst/>
          </a:prstGeom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929C8B6-5F8C-4BA9-A9FD-D528DB075A5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55776613-6F43-460D-B84E-59CDDE45935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7055" y="1071367"/>
            <a:ext cx="11341887" cy="1172116"/>
          </a:xfrm>
        </p:spPr>
        <p:txBody>
          <a:bodyPr>
            <a:normAutofit/>
          </a:bodyPr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n"/>
              <a:tabLst/>
              <a:defRPr sz="2400" b="1"/>
            </a:lvl1pPr>
            <a:lvl2pPr marL="538163" indent="-19685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2000"/>
            </a:lvl2pPr>
            <a:lvl3pPr marL="1200150" indent="-285750">
              <a:buFont typeface="Arial" panose="020B0604020202020204" pitchFamily="34" charset="0"/>
              <a:buChar char="•"/>
              <a:defRPr sz="1600"/>
            </a:lvl3pPr>
            <a:lvl4pPr marL="1371600" indent="0">
              <a:buFontTx/>
              <a:buNone/>
              <a:defRPr sz="1800"/>
            </a:lvl4pPr>
            <a:lvl5pPr marL="1828800" indent="0">
              <a:buFontTx/>
              <a:buNone/>
              <a:defRPr sz="1800"/>
            </a:lvl5pPr>
          </a:lstStyle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1" lang="en-US" altLang="ja-JP" dirty="0"/>
              <a:t>Bullets</a:t>
            </a:r>
            <a:r>
              <a:rPr kumimoji="1" lang="ja-JP" altLang="en-US" dirty="0"/>
              <a:t> </a:t>
            </a:r>
            <a:r>
              <a:rPr kumimoji="1" lang="en-US" altLang="ja-JP" dirty="0"/>
              <a:t>level 1 24pt.</a:t>
            </a:r>
            <a:r>
              <a:rPr kumimoji="1" lang="ja-JP" altLang="en-US" dirty="0"/>
              <a:t> （</a:t>
            </a:r>
            <a:r>
              <a:rPr kumimoji="1" lang="en-US" altLang="ja-JP" dirty="0"/>
              <a:t>Bullets level</a:t>
            </a:r>
            <a:r>
              <a:rPr kumimoji="1" lang="ja-JP" altLang="en-US" dirty="0"/>
              <a:t>の変更はインデントボタンを押してください。</a:t>
            </a:r>
            <a:r>
              <a:rPr kumimoji="1" lang="en-US" altLang="ja-JP" dirty="0"/>
              <a:t>Press the indent button to change the bullet level.</a:t>
            </a:r>
            <a:r>
              <a:rPr kumimoji="1" lang="ja-JP" altLang="en-US" dirty="0"/>
              <a:t>）</a:t>
            </a:r>
            <a:endParaRPr kumimoji="1" lang="en-US" altLang="ja-JP" dirty="0"/>
          </a:p>
          <a:p>
            <a:pPr lvl="1"/>
            <a:r>
              <a:rPr kumimoji="1" lang="en-US" altLang="ja-JP" dirty="0"/>
              <a:t>Bullets level 2 </a:t>
            </a:r>
          </a:p>
          <a:p>
            <a:pPr lvl="2"/>
            <a:r>
              <a:rPr kumimoji="1" lang="en-US" altLang="ja-JP" dirty="0"/>
              <a:t>Bullets level 3 </a:t>
            </a:r>
            <a:endParaRPr kumimoji="1" lang="ja-JP" altLang="en-US" dirty="0"/>
          </a:p>
        </p:txBody>
      </p:sp>
      <p:sp>
        <p:nvSpPr>
          <p:cNvPr id="19" name="コンテンツ プレースホルダー 6">
            <a:extLst>
              <a:ext uri="{FF2B5EF4-FFF2-40B4-BE49-F238E27FC236}">
                <a16:creationId xmlns:a16="http://schemas.microsoft.com/office/drawing/2014/main" id="{E5D7E7B2-4C8D-4EEA-9FE7-1F4F7895D8C1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524571" y="2555875"/>
            <a:ext cx="5393977" cy="341312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>
                <a:latin typeface="+mn-ea"/>
                <a:ea typeface="+mn-ea"/>
              </a:defRPr>
            </a:lvl1pPr>
            <a:lvl2pPr marL="457200" indent="0">
              <a:buFontTx/>
              <a:buNone/>
              <a:defRPr sz="1600">
                <a:latin typeface="+mn-ea"/>
                <a:ea typeface="+mn-ea"/>
              </a:defRPr>
            </a:lvl2pPr>
            <a:lvl3pPr marL="914400" indent="0">
              <a:buFontTx/>
              <a:buNone/>
              <a:defRPr sz="1600">
                <a:latin typeface="+mn-ea"/>
                <a:ea typeface="+mn-ea"/>
              </a:defRPr>
            </a:lvl3pPr>
            <a:lvl4pPr marL="1371600" indent="0">
              <a:buFontTx/>
              <a:buNone/>
              <a:defRPr sz="1600">
                <a:latin typeface="+mn-ea"/>
                <a:ea typeface="+mn-ea"/>
              </a:defRPr>
            </a:lvl4pPr>
            <a:lvl5pPr marL="1828800" indent="0">
              <a:buFontTx/>
              <a:buNone/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kumimoji="1" lang="ja-JP" altLang="en-US" dirty="0"/>
              <a:t>コンテンツを挿入（テキスト、グラフ、図など）</a:t>
            </a:r>
          </a:p>
        </p:txBody>
      </p:sp>
      <p:sp>
        <p:nvSpPr>
          <p:cNvPr id="20" name="コンテンツ プレースホルダー 6">
            <a:extLst>
              <a:ext uri="{FF2B5EF4-FFF2-40B4-BE49-F238E27FC236}">
                <a16:creationId xmlns:a16="http://schemas.microsoft.com/office/drawing/2014/main" id="{BFC2A24A-338B-4F59-9444-366485FBAF8A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273454" y="2555874"/>
            <a:ext cx="5393977" cy="341312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>
                <a:latin typeface="+mn-ea"/>
                <a:ea typeface="+mn-ea"/>
              </a:defRPr>
            </a:lvl1pPr>
            <a:lvl2pPr marL="457200" indent="0">
              <a:buFontTx/>
              <a:buNone/>
              <a:defRPr sz="1600">
                <a:latin typeface="+mn-ea"/>
                <a:ea typeface="+mn-ea"/>
              </a:defRPr>
            </a:lvl2pPr>
            <a:lvl3pPr marL="914400" indent="0">
              <a:buFontTx/>
              <a:buNone/>
              <a:defRPr sz="1600">
                <a:latin typeface="+mn-ea"/>
                <a:ea typeface="+mn-ea"/>
              </a:defRPr>
            </a:lvl3pPr>
            <a:lvl4pPr marL="1371600" indent="0">
              <a:buFontTx/>
              <a:buNone/>
              <a:defRPr sz="1600">
                <a:latin typeface="+mn-ea"/>
                <a:ea typeface="+mn-ea"/>
              </a:defRPr>
            </a:lvl4pPr>
            <a:lvl5pPr marL="1828800" indent="0">
              <a:buFontTx/>
              <a:buNone/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kumimoji="1" lang="en-US" altLang="ja-JP" dirty="0"/>
              <a:t>Contents area (Text, Chart, Image) </a:t>
            </a:r>
            <a:endParaRPr kumimoji="1" lang="ja-JP" altLang="en-US" dirty="0"/>
          </a:p>
        </p:txBody>
      </p: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58EBCA68-5498-4B3B-9FFE-F3070AC77FD1}"/>
              </a:ext>
            </a:extLst>
          </p:cNvPr>
          <p:cNvCxnSpPr>
            <a:cxnSpLocks/>
          </p:cNvCxnSpPr>
          <p:nvPr userDrawn="1"/>
        </p:nvCxnSpPr>
        <p:spPr>
          <a:xfrm>
            <a:off x="321276" y="6264972"/>
            <a:ext cx="11549449" cy="0"/>
          </a:xfrm>
          <a:prstGeom prst="line">
            <a:avLst/>
          </a:prstGeom>
          <a:ln w="12700"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22235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D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/>
          <p:cNvSpPr/>
          <p:nvPr userDrawn="1"/>
        </p:nvSpPr>
        <p:spPr>
          <a:xfrm>
            <a:off x="0" y="1"/>
            <a:ext cx="12192000" cy="739587"/>
          </a:xfrm>
          <a:prstGeom prst="rect">
            <a:avLst/>
          </a:prstGeom>
          <a:solidFill>
            <a:srgbClr val="00316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800"/>
          </a:p>
        </p:txBody>
      </p:sp>
      <p:cxnSp>
        <p:nvCxnSpPr>
          <p:cNvPr id="10" name="直線コネクタ 9"/>
          <p:cNvCxnSpPr/>
          <p:nvPr userDrawn="1"/>
        </p:nvCxnSpPr>
        <p:spPr>
          <a:xfrm>
            <a:off x="0" y="739588"/>
            <a:ext cx="12192000" cy="0"/>
          </a:xfrm>
          <a:prstGeom prst="line">
            <a:avLst/>
          </a:prstGeom>
          <a:ln w="952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図 8" descr="モニター画面に映る文字&#10;&#10;自動的に生成された説明">
            <a:extLst>
              <a:ext uri="{FF2B5EF4-FFF2-40B4-BE49-F238E27FC236}">
                <a16:creationId xmlns:a16="http://schemas.microsoft.com/office/drawing/2014/main" id="{0243535F-2BA0-4B7B-A8D1-36DCA49955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2531"/>
            <a:ext cx="419725" cy="654524"/>
          </a:xfrm>
          <a:prstGeom prst="rect">
            <a:avLst/>
          </a:prstGeom>
        </p:spPr>
      </p:pic>
      <p:sp>
        <p:nvSpPr>
          <p:cNvPr id="11" name="タイトル 11">
            <a:extLst>
              <a:ext uri="{FF2B5EF4-FFF2-40B4-BE49-F238E27FC236}">
                <a16:creationId xmlns:a16="http://schemas.microsoft.com/office/drawing/2014/main" id="{9C1AB69D-CD22-4C7F-9CE8-A7C4883539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7055" y="124922"/>
            <a:ext cx="11400125" cy="518094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r>
              <a:rPr kumimoji="1" lang="en-US" altLang="ja-JP" dirty="0"/>
              <a:t>Page Title 28pt. </a:t>
            </a:r>
            <a:r>
              <a:rPr kumimoji="1" lang="ja-JP" altLang="en-US" dirty="0"/>
              <a:t>（</a:t>
            </a:r>
            <a:r>
              <a:rPr kumimoji="1" lang="en-US" altLang="ja-JP" dirty="0"/>
              <a:t>1</a:t>
            </a:r>
            <a:r>
              <a:rPr kumimoji="1" lang="ja-JP" altLang="en-US" dirty="0"/>
              <a:t>行 </a:t>
            </a:r>
            <a:r>
              <a:rPr kumimoji="1" lang="en-US" altLang="ja-JP" dirty="0"/>
              <a:t>/ 1 line</a:t>
            </a:r>
            <a:r>
              <a:rPr kumimoji="1" lang="ja-JP" altLang="en-US" dirty="0"/>
              <a:t>）</a:t>
            </a:r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BA90F9EB-248E-4805-A823-687DB114B99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35" y="6434251"/>
            <a:ext cx="3247649" cy="229396"/>
          </a:xfrm>
          <a:prstGeom prst="rect">
            <a:avLst/>
          </a:prstGeom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929C8B6-5F8C-4BA9-A9FD-D528DB075A5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12" name="テキスト プレースホルダー 2">
            <a:extLst>
              <a:ext uri="{FF2B5EF4-FFF2-40B4-BE49-F238E27FC236}">
                <a16:creationId xmlns:a16="http://schemas.microsoft.com/office/drawing/2014/main" id="{9C657823-6020-461F-BB81-9AE8A3BADC4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7055" y="1256043"/>
            <a:ext cx="4485785" cy="4662435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chemeClr val="accent1"/>
              </a:buClr>
              <a:buSzTx/>
              <a:buFontTx/>
              <a:buNone/>
              <a:tabLst/>
              <a:defRPr sz="2400" b="1">
                <a:solidFill>
                  <a:schemeClr val="accent1"/>
                </a:solidFill>
              </a:defRPr>
            </a:lvl1pPr>
            <a:lvl2pPr marL="177800" indent="-177800">
              <a:lnSpc>
                <a:spcPct val="150000"/>
              </a:lnSpc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2pPr>
            <a:lvl3pPr marL="1200150" indent="-285750">
              <a:buFont typeface="Arial" panose="020B0604020202020204" pitchFamily="34" charset="0"/>
              <a:buChar char="•"/>
              <a:defRPr sz="1400"/>
            </a:lvl3pPr>
            <a:lvl4pPr marL="1371600" indent="0">
              <a:buFontTx/>
              <a:buNone/>
              <a:defRPr sz="1800"/>
            </a:lvl4pPr>
            <a:lvl5pPr marL="1828800" indent="0">
              <a:buFontTx/>
              <a:buNone/>
              <a:defRPr sz="18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kumimoji="1" lang="en-US" altLang="ja-JP" dirty="0"/>
              <a:t>Bullets</a:t>
            </a:r>
            <a:r>
              <a:rPr kumimoji="1" lang="ja-JP" altLang="en-US" dirty="0"/>
              <a:t> </a:t>
            </a:r>
            <a:r>
              <a:rPr kumimoji="1" lang="en-US" altLang="ja-JP" dirty="0"/>
              <a:t>level 1 </a:t>
            </a:r>
            <a:r>
              <a:rPr kumimoji="1" lang="ja-JP" altLang="en-US" dirty="0"/>
              <a:t>（</a:t>
            </a:r>
            <a:r>
              <a:rPr kumimoji="1" lang="en-US" altLang="ja-JP" dirty="0"/>
              <a:t>Bullets level</a:t>
            </a:r>
            <a:r>
              <a:rPr kumimoji="1" lang="ja-JP" altLang="en-US" dirty="0"/>
              <a:t>の変更はインデントボタンを押してください。</a:t>
            </a:r>
            <a:r>
              <a:rPr kumimoji="1" lang="en-US" altLang="ja-JP" dirty="0"/>
              <a:t>Press the indent button to change the bullet level.</a:t>
            </a:r>
            <a:r>
              <a:rPr kumimoji="1" lang="ja-JP" altLang="en-US" dirty="0"/>
              <a:t>）</a:t>
            </a:r>
            <a:endParaRPr kumimoji="1" lang="en-US" altLang="ja-JP" dirty="0"/>
          </a:p>
          <a:p>
            <a:pPr lvl="1"/>
            <a:r>
              <a:rPr kumimoji="1" lang="en-US" altLang="ja-JP" dirty="0"/>
              <a:t>Bullets level 2 </a:t>
            </a:r>
            <a:endParaRPr kumimoji="1" lang="ja-JP" altLang="en-US" dirty="0"/>
          </a:p>
        </p:txBody>
      </p:sp>
      <p:sp>
        <p:nvSpPr>
          <p:cNvPr id="15" name="コンテンツ プレースホルダー 6">
            <a:extLst>
              <a:ext uri="{FF2B5EF4-FFF2-40B4-BE49-F238E27FC236}">
                <a16:creationId xmlns:a16="http://schemas.microsoft.com/office/drawing/2014/main" id="{938C2E17-BBCA-4F4F-9BCA-E2CE44D41D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303251" y="1256044"/>
            <a:ext cx="6371694" cy="4634384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>
                <a:latin typeface="+mn-ea"/>
                <a:ea typeface="+mn-ea"/>
              </a:defRPr>
            </a:lvl1pPr>
            <a:lvl2pPr marL="457200" indent="0">
              <a:buFontTx/>
              <a:buNone/>
              <a:defRPr sz="1600">
                <a:latin typeface="+mn-ea"/>
                <a:ea typeface="+mn-ea"/>
              </a:defRPr>
            </a:lvl2pPr>
            <a:lvl3pPr marL="914400" indent="0">
              <a:buFontTx/>
              <a:buNone/>
              <a:defRPr sz="1600">
                <a:latin typeface="+mn-ea"/>
                <a:ea typeface="+mn-ea"/>
              </a:defRPr>
            </a:lvl3pPr>
            <a:lvl4pPr marL="1371600" indent="0">
              <a:buFontTx/>
              <a:buNone/>
              <a:defRPr sz="1600">
                <a:latin typeface="+mn-ea"/>
                <a:ea typeface="+mn-ea"/>
              </a:defRPr>
            </a:lvl4pPr>
            <a:lvl5pPr marL="1828800" indent="0">
              <a:buFontTx/>
              <a:buNone/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kumimoji="1" lang="ja-JP" altLang="en-US" dirty="0"/>
              <a:t>コンテンツを挿入　</a:t>
            </a:r>
            <a:r>
              <a:rPr kumimoji="1" lang="en-US" altLang="ja-JP" dirty="0"/>
              <a:t>/  Contents area (Text, Chart, Image) </a:t>
            </a:r>
            <a:endParaRPr kumimoji="1" lang="ja-JP" altLang="en-US" dirty="0"/>
          </a:p>
        </p:txBody>
      </p:sp>
      <p:cxnSp>
        <p:nvCxnSpPr>
          <p:cNvPr id="16" name="直線コネクタ 15">
            <a:extLst>
              <a:ext uri="{FF2B5EF4-FFF2-40B4-BE49-F238E27FC236}">
                <a16:creationId xmlns:a16="http://schemas.microsoft.com/office/drawing/2014/main" id="{ABA07C0B-8D2A-4C03-A924-8EC9070994F2}"/>
              </a:ext>
            </a:extLst>
          </p:cNvPr>
          <p:cNvCxnSpPr>
            <a:cxnSpLocks/>
          </p:cNvCxnSpPr>
          <p:nvPr userDrawn="1"/>
        </p:nvCxnSpPr>
        <p:spPr>
          <a:xfrm>
            <a:off x="321276" y="6264972"/>
            <a:ext cx="11549449" cy="0"/>
          </a:xfrm>
          <a:prstGeom prst="line">
            <a:avLst/>
          </a:prstGeom>
          <a:ln w="12700"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87359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D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/>
          <p:cNvSpPr/>
          <p:nvPr userDrawn="1"/>
        </p:nvSpPr>
        <p:spPr>
          <a:xfrm>
            <a:off x="0" y="1"/>
            <a:ext cx="12192000" cy="739587"/>
          </a:xfrm>
          <a:prstGeom prst="rect">
            <a:avLst/>
          </a:prstGeom>
          <a:solidFill>
            <a:srgbClr val="00316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800"/>
          </a:p>
        </p:txBody>
      </p:sp>
      <p:cxnSp>
        <p:nvCxnSpPr>
          <p:cNvPr id="10" name="直線コネクタ 9"/>
          <p:cNvCxnSpPr/>
          <p:nvPr userDrawn="1"/>
        </p:nvCxnSpPr>
        <p:spPr>
          <a:xfrm>
            <a:off x="0" y="739588"/>
            <a:ext cx="12192000" cy="0"/>
          </a:xfrm>
          <a:prstGeom prst="line">
            <a:avLst/>
          </a:prstGeom>
          <a:ln w="952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図 8" descr="モニター画面に映る文字&#10;&#10;自動的に生成された説明">
            <a:extLst>
              <a:ext uri="{FF2B5EF4-FFF2-40B4-BE49-F238E27FC236}">
                <a16:creationId xmlns:a16="http://schemas.microsoft.com/office/drawing/2014/main" id="{0243535F-2BA0-4B7B-A8D1-36DCA49955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2531"/>
            <a:ext cx="419725" cy="654524"/>
          </a:xfrm>
          <a:prstGeom prst="rect">
            <a:avLst/>
          </a:prstGeom>
        </p:spPr>
      </p:pic>
      <p:sp>
        <p:nvSpPr>
          <p:cNvPr id="11" name="タイトル 11">
            <a:extLst>
              <a:ext uri="{FF2B5EF4-FFF2-40B4-BE49-F238E27FC236}">
                <a16:creationId xmlns:a16="http://schemas.microsoft.com/office/drawing/2014/main" id="{9C1AB69D-CD22-4C7F-9CE8-A7C4883539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7055" y="124922"/>
            <a:ext cx="11400125" cy="518094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r>
              <a:rPr kumimoji="1" lang="en-US" altLang="ja-JP" dirty="0"/>
              <a:t>Page Title 28pt. </a:t>
            </a:r>
            <a:r>
              <a:rPr kumimoji="1" lang="ja-JP" altLang="en-US" dirty="0"/>
              <a:t>（</a:t>
            </a:r>
            <a:r>
              <a:rPr kumimoji="1" lang="en-US" altLang="ja-JP" dirty="0"/>
              <a:t>1</a:t>
            </a:r>
            <a:r>
              <a:rPr kumimoji="1" lang="ja-JP" altLang="en-US" dirty="0"/>
              <a:t>行 </a:t>
            </a:r>
            <a:r>
              <a:rPr kumimoji="1" lang="en-US" altLang="ja-JP" dirty="0"/>
              <a:t>/ 1 line</a:t>
            </a:r>
            <a:r>
              <a:rPr kumimoji="1" lang="ja-JP" altLang="en-US" dirty="0"/>
              <a:t>）</a:t>
            </a:r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BA90F9EB-248E-4805-A823-687DB114B99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35" y="6434251"/>
            <a:ext cx="3247649" cy="229396"/>
          </a:xfrm>
          <a:prstGeom prst="rect">
            <a:avLst/>
          </a:prstGeom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929C8B6-5F8C-4BA9-A9FD-D528DB075A5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55776613-6F43-460D-B84E-59CDDE45935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7055" y="1256044"/>
            <a:ext cx="4476976" cy="4634387"/>
          </a:xfrm>
        </p:spPr>
        <p:txBody>
          <a:bodyPr wrap="square" anchor="ctr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Clr>
                <a:schemeClr val="bg2"/>
              </a:buClr>
              <a:buFontTx/>
              <a:buNone/>
              <a:defRPr sz="1800"/>
            </a:lvl1pPr>
            <a:lvl2pPr marL="341313" indent="0">
              <a:lnSpc>
                <a:spcPct val="150000"/>
              </a:lnSpc>
              <a:buFontTx/>
              <a:buNone/>
              <a:defRPr sz="1600"/>
            </a:lvl2pPr>
            <a:lvl3pPr marL="914400" indent="0">
              <a:buFontTx/>
              <a:buNone/>
              <a:defRPr sz="1800"/>
            </a:lvl3pPr>
            <a:lvl4pPr marL="1371600" indent="0">
              <a:buFontTx/>
              <a:buNone/>
              <a:defRPr sz="1800"/>
            </a:lvl4pPr>
            <a:lvl5pPr marL="1828800" indent="0">
              <a:buFontTx/>
              <a:buNone/>
              <a:defRPr sz="1800"/>
            </a:lvl5pPr>
          </a:lstStyle>
          <a:p>
            <a:pPr lvl="0"/>
            <a:r>
              <a:rPr kumimoji="1" lang="ja-JP" altLang="en-US" dirty="0"/>
              <a:t>説明文挿入 </a:t>
            </a:r>
            <a:r>
              <a:rPr kumimoji="1" lang="en-US" altLang="ja-JP" dirty="0"/>
              <a:t>/ Description</a:t>
            </a:r>
            <a:r>
              <a:rPr kumimoji="1" lang="ja-JP" altLang="en-US" dirty="0"/>
              <a:t>　</a:t>
            </a:r>
            <a:r>
              <a:rPr kumimoji="1" lang="en-US" altLang="ja-JP" dirty="0"/>
              <a:t>text </a:t>
            </a:r>
            <a:r>
              <a:rPr kumimoji="1" lang="ja-JP" altLang="en-US" dirty="0"/>
              <a:t>　</a:t>
            </a:r>
            <a:r>
              <a:rPr kumimoji="1" lang="en-US" altLang="ja-JP" dirty="0"/>
              <a:t>20pt.</a:t>
            </a:r>
            <a:endParaRPr kumimoji="1" lang="ja-JP" altLang="en-US" dirty="0"/>
          </a:p>
        </p:txBody>
      </p:sp>
      <p:sp>
        <p:nvSpPr>
          <p:cNvPr id="12" name="コンテンツ プレースホルダー 6">
            <a:extLst>
              <a:ext uri="{FF2B5EF4-FFF2-40B4-BE49-F238E27FC236}">
                <a16:creationId xmlns:a16="http://schemas.microsoft.com/office/drawing/2014/main" id="{23AB1C7E-2524-4AAF-8D8A-86C5BDDC4F67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5303251" y="1256044"/>
            <a:ext cx="6371694" cy="4634384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latin typeface="+mn-ea"/>
                <a:ea typeface="+mn-ea"/>
              </a:defRPr>
            </a:lvl1pPr>
            <a:lvl2pPr marL="457200" indent="0">
              <a:buFontTx/>
              <a:buNone/>
              <a:defRPr sz="1600">
                <a:latin typeface="+mn-ea"/>
                <a:ea typeface="+mn-ea"/>
              </a:defRPr>
            </a:lvl2pPr>
            <a:lvl3pPr marL="914400" indent="0">
              <a:buFontTx/>
              <a:buNone/>
              <a:defRPr sz="1600">
                <a:latin typeface="+mn-ea"/>
                <a:ea typeface="+mn-ea"/>
              </a:defRPr>
            </a:lvl3pPr>
            <a:lvl4pPr marL="1371600" indent="0">
              <a:buFontTx/>
              <a:buNone/>
              <a:defRPr sz="1600">
                <a:latin typeface="+mn-ea"/>
                <a:ea typeface="+mn-ea"/>
              </a:defRPr>
            </a:lvl4pPr>
            <a:lvl5pPr marL="1828800" indent="0">
              <a:buFontTx/>
              <a:buNone/>
              <a:defRPr sz="1600">
                <a:latin typeface="+mn-ea"/>
                <a:ea typeface="+mn-ea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/>
              <a:t>コンテンツを挿入　</a:t>
            </a:r>
            <a:r>
              <a:rPr kumimoji="1" lang="en-US" altLang="ja-JP" dirty="0"/>
              <a:t>/  Contents area (Text, Chart, Image) </a:t>
            </a:r>
            <a:endParaRPr kumimoji="1" lang="ja-JP" altLang="en-US" dirty="0"/>
          </a:p>
        </p:txBody>
      </p:sp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45FD2A67-0D0A-430A-BC49-DC401BD1E47E}"/>
              </a:ext>
            </a:extLst>
          </p:cNvPr>
          <p:cNvCxnSpPr>
            <a:cxnSpLocks/>
          </p:cNvCxnSpPr>
          <p:nvPr userDrawn="1"/>
        </p:nvCxnSpPr>
        <p:spPr>
          <a:xfrm>
            <a:off x="321276" y="6264972"/>
            <a:ext cx="11549449" cy="0"/>
          </a:xfrm>
          <a:prstGeom prst="line">
            <a:avLst/>
          </a:prstGeom>
          <a:ln w="12700"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640742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nal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A9FF1E53-0F36-4477-A813-49E627229CD4}"/>
              </a:ext>
            </a:extLst>
          </p:cNvPr>
          <p:cNvSpPr/>
          <p:nvPr userDrawn="1"/>
        </p:nvSpPr>
        <p:spPr>
          <a:xfrm>
            <a:off x="-1" y="0"/>
            <a:ext cx="5923109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" name="図 2" descr="モニター画面に映る文字&#10;&#10;自動的に生成された説明">
            <a:extLst>
              <a:ext uri="{FF2B5EF4-FFF2-40B4-BE49-F238E27FC236}">
                <a16:creationId xmlns:a16="http://schemas.microsoft.com/office/drawing/2014/main" id="{BE7BC897-37ED-43ED-9DD4-52EE07FB6E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23109" y="1758333"/>
            <a:ext cx="2326656" cy="3314089"/>
          </a:xfrm>
          <a:prstGeom prst="rect">
            <a:avLst/>
          </a:prstGeom>
        </p:spPr>
      </p:pic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2249F56A-214A-4DA4-8FB7-D71B442F3C4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B3001740-FA51-4383-A84C-3DA006D12C29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14" name="テキスト プレースホルダー 13">
            <a:extLst>
              <a:ext uri="{FF2B5EF4-FFF2-40B4-BE49-F238E27FC236}">
                <a16:creationId xmlns:a16="http://schemas.microsoft.com/office/drawing/2014/main" id="{C1E429A5-622A-4AC9-8F75-D0628B521C8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2645" y="3932503"/>
            <a:ext cx="5103754" cy="369332"/>
          </a:xfrm>
        </p:spPr>
        <p:txBody>
          <a:bodyPr>
            <a:normAutofit/>
          </a:bodyPr>
          <a:lstStyle>
            <a:lvl1pPr marL="0" indent="0">
              <a:buNone/>
              <a:defRPr sz="2000" b="1"/>
            </a:lvl1pPr>
          </a:lstStyle>
          <a:p>
            <a:pPr lvl="0"/>
            <a:r>
              <a:rPr kumimoji="1" lang="en-US" altLang="ja-JP" dirty="0"/>
              <a:t>Ending comment</a:t>
            </a:r>
            <a:endParaRPr kumimoji="1" lang="ja-JP" altLang="en-US" dirty="0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7320F9AC-8C1A-4A31-82F6-40F400435A2A}"/>
              </a:ext>
            </a:extLst>
          </p:cNvPr>
          <p:cNvSpPr/>
          <p:nvPr userDrawn="1"/>
        </p:nvSpPr>
        <p:spPr>
          <a:xfrm>
            <a:off x="295928" y="6356350"/>
            <a:ext cx="519047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ja-JP" sz="800" dirty="0">
                <a:solidFill>
                  <a:schemeClr val="bg1">
                    <a:lumMod val="50000"/>
                  </a:schemeClr>
                </a:solidFill>
              </a:rPr>
              <a:t>The names of corporations, organizations, products and logos herein are either registered trademarks or trademarks of Yokogawa Electric Corporation and their respective holders.</a:t>
            </a:r>
            <a:endParaRPr lang="ja-JP" alt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8" name="図 7" descr="黒い背景に白い文字がある&#10;&#10;中程度の精度で自動的に生成された説明">
            <a:extLst>
              <a:ext uri="{FF2B5EF4-FFF2-40B4-BE49-F238E27FC236}">
                <a16:creationId xmlns:a16="http://schemas.microsoft.com/office/drawing/2014/main" id="{356EF9D2-6A59-4CEA-8286-7885D4590DF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8102" y="410845"/>
            <a:ext cx="2152996" cy="377496"/>
          </a:xfrm>
          <a:prstGeom prst="rect">
            <a:avLst/>
          </a:prstGeom>
        </p:spPr>
      </p:pic>
      <p:pic>
        <p:nvPicPr>
          <p:cNvPr id="4" name="図 3" descr="ロゴ&#10;&#10;自動的に生成された説明">
            <a:extLst>
              <a:ext uri="{FF2B5EF4-FFF2-40B4-BE49-F238E27FC236}">
                <a16:creationId xmlns:a16="http://schemas.microsoft.com/office/drawing/2014/main" id="{8F20482E-FD0D-4CED-99BC-09CDD9A1527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989" y="3057175"/>
            <a:ext cx="5156095" cy="71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6568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1776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690252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_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2CE10F98-86EA-4B20-9945-36A4CD697905}"/>
              </a:ext>
            </a:extLst>
          </p:cNvPr>
          <p:cNvSpPr/>
          <p:nvPr userDrawn="1"/>
        </p:nvSpPr>
        <p:spPr>
          <a:xfrm>
            <a:off x="0" y="0"/>
            <a:ext cx="89897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9" name="図 8" descr="モニター画面に映る文字&#10;&#10;自動的に生成された説明">
            <a:extLst>
              <a:ext uri="{FF2B5EF4-FFF2-40B4-BE49-F238E27FC236}">
                <a16:creationId xmlns:a16="http://schemas.microsoft.com/office/drawing/2014/main" id="{691DA4E5-83DA-450F-8AF0-CE07E91FE86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86509" y="1758333"/>
            <a:ext cx="2326656" cy="3314089"/>
          </a:xfrm>
          <a:prstGeom prst="rect">
            <a:avLst/>
          </a:prstGeom>
        </p:spPr>
      </p:pic>
      <p:sp>
        <p:nvSpPr>
          <p:cNvPr id="6" name="タイトル 5">
            <a:extLst>
              <a:ext uri="{FF2B5EF4-FFF2-40B4-BE49-F238E27FC236}">
                <a16:creationId xmlns:a16="http://schemas.microsoft.com/office/drawing/2014/main" id="{5E39DC20-4B9B-4997-BB6B-5F5B2B775E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2739" y="3157972"/>
            <a:ext cx="8038661" cy="539820"/>
          </a:xfrm>
        </p:spPr>
        <p:txBody>
          <a:bodyPr anchor="ctr">
            <a:normAutofit/>
          </a:bodyPr>
          <a:lstStyle>
            <a:lvl1pPr>
              <a:defRPr sz="3200" b="1"/>
            </a:lvl1pPr>
          </a:lstStyle>
          <a:p>
            <a:r>
              <a:rPr kumimoji="1" lang="en-US" altLang="ja-JP" dirty="0"/>
              <a:t>Separator</a:t>
            </a:r>
            <a:r>
              <a:rPr kumimoji="1" lang="ja-JP" altLang="en-US" dirty="0"/>
              <a:t> </a:t>
            </a:r>
            <a:r>
              <a:rPr kumimoji="1" lang="en-US" altLang="ja-JP" dirty="0"/>
              <a:t>Title Here</a:t>
            </a:r>
            <a:endParaRPr kumimoji="1" lang="ja-JP" altLang="en-US" dirty="0"/>
          </a:p>
        </p:txBody>
      </p:sp>
      <p:sp>
        <p:nvSpPr>
          <p:cNvPr id="12" name="スライド番号プレースホルダー 11">
            <a:extLst>
              <a:ext uri="{FF2B5EF4-FFF2-40B4-BE49-F238E27FC236}">
                <a16:creationId xmlns:a16="http://schemas.microsoft.com/office/drawing/2014/main" id="{D5F35308-28C9-4A26-A6C4-8AD672A2A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84EAAFE-CFE5-40AD-8E95-5BFF290DC5CF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30CAA6C8-1809-428C-A024-8292BCA9949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35" y="6434251"/>
            <a:ext cx="3247649" cy="229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526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e_2">
    <p:bg>
      <p:bgPr>
        <a:solidFill>
          <a:srgbClr val="95A0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2CE10F98-86EA-4B20-9945-36A4CD697905}"/>
              </a:ext>
            </a:extLst>
          </p:cNvPr>
          <p:cNvSpPr/>
          <p:nvPr userDrawn="1"/>
        </p:nvSpPr>
        <p:spPr>
          <a:xfrm>
            <a:off x="0" y="0"/>
            <a:ext cx="89897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9" name="図 8" descr="モニター画面に映る文字&#10;&#10;自動的に生成された説明">
            <a:extLst>
              <a:ext uri="{FF2B5EF4-FFF2-40B4-BE49-F238E27FC236}">
                <a16:creationId xmlns:a16="http://schemas.microsoft.com/office/drawing/2014/main" id="{691DA4E5-83DA-450F-8AF0-CE07E91FE86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86509" y="1758333"/>
            <a:ext cx="2326656" cy="3314089"/>
          </a:xfrm>
          <a:prstGeom prst="rect">
            <a:avLst/>
          </a:prstGeom>
        </p:spPr>
      </p:pic>
      <p:sp>
        <p:nvSpPr>
          <p:cNvPr id="6" name="タイトル 5">
            <a:extLst>
              <a:ext uri="{FF2B5EF4-FFF2-40B4-BE49-F238E27FC236}">
                <a16:creationId xmlns:a16="http://schemas.microsoft.com/office/drawing/2014/main" id="{5E39DC20-4B9B-4997-BB6B-5F5B2B775E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2739" y="3157972"/>
            <a:ext cx="8038661" cy="539820"/>
          </a:xfrm>
        </p:spPr>
        <p:txBody>
          <a:bodyPr anchor="ctr">
            <a:normAutofit/>
          </a:bodyPr>
          <a:lstStyle>
            <a:lvl1pPr>
              <a:defRPr sz="3200" b="1"/>
            </a:lvl1pPr>
          </a:lstStyle>
          <a:p>
            <a:r>
              <a:rPr kumimoji="1" lang="en-US" altLang="ja-JP" dirty="0"/>
              <a:t>Separator</a:t>
            </a:r>
            <a:r>
              <a:rPr kumimoji="1" lang="ja-JP" altLang="en-US" dirty="0"/>
              <a:t> </a:t>
            </a:r>
            <a:r>
              <a:rPr kumimoji="1" lang="en-US" altLang="ja-JP" dirty="0"/>
              <a:t>Title Here</a:t>
            </a:r>
            <a:endParaRPr kumimoji="1" lang="ja-JP" altLang="en-US" dirty="0"/>
          </a:p>
        </p:txBody>
      </p:sp>
      <p:sp>
        <p:nvSpPr>
          <p:cNvPr id="12" name="スライド番号プレースホルダー 11">
            <a:extLst>
              <a:ext uri="{FF2B5EF4-FFF2-40B4-BE49-F238E27FC236}">
                <a16:creationId xmlns:a16="http://schemas.microsoft.com/office/drawing/2014/main" id="{D5F35308-28C9-4A26-A6C4-8AD672A2A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84EAAFE-CFE5-40AD-8E95-5BFF290DC5CF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30CAA6C8-1809-428C-A024-8292BCA9949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35" y="6434251"/>
            <a:ext cx="3247649" cy="229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4238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2CE10F98-86EA-4B20-9945-36A4CD697905}"/>
              </a:ext>
            </a:extLst>
          </p:cNvPr>
          <p:cNvSpPr/>
          <p:nvPr userDrawn="1"/>
        </p:nvSpPr>
        <p:spPr>
          <a:xfrm>
            <a:off x="0" y="0"/>
            <a:ext cx="89897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9" name="図 8" descr="モニター画面に映る文字&#10;&#10;自動的に生成された説明">
            <a:extLst>
              <a:ext uri="{FF2B5EF4-FFF2-40B4-BE49-F238E27FC236}">
                <a16:creationId xmlns:a16="http://schemas.microsoft.com/office/drawing/2014/main" id="{691DA4E5-83DA-450F-8AF0-CE07E91FE86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86509" y="1758333"/>
            <a:ext cx="2326656" cy="3314089"/>
          </a:xfrm>
          <a:prstGeom prst="rect">
            <a:avLst/>
          </a:prstGeom>
        </p:spPr>
      </p:pic>
      <p:sp>
        <p:nvSpPr>
          <p:cNvPr id="6" name="タイトル 5">
            <a:extLst>
              <a:ext uri="{FF2B5EF4-FFF2-40B4-BE49-F238E27FC236}">
                <a16:creationId xmlns:a16="http://schemas.microsoft.com/office/drawing/2014/main" id="{5E39DC20-4B9B-4997-BB6B-5F5B2B775E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1178" y="907142"/>
            <a:ext cx="8060367" cy="580013"/>
          </a:xfrm>
        </p:spPr>
        <p:txBody>
          <a:bodyPr anchor="ctr">
            <a:normAutofit/>
          </a:bodyPr>
          <a:lstStyle>
            <a:lvl1pPr>
              <a:defRPr sz="2800" b="1"/>
            </a:lvl1pPr>
          </a:lstStyle>
          <a:p>
            <a:r>
              <a:rPr kumimoji="1" lang="en-US" altLang="ja-JP" dirty="0"/>
              <a:t>Agenda Here</a:t>
            </a:r>
            <a:endParaRPr kumimoji="1" lang="ja-JP" altLang="en-US" dirty="0"/>
          </a:p>
        </p:txBody>
      </p:sp>
      <p:sp>
        <p:nvSpPr>
          <p:cNvPr id="12" name="スライド番号プレースホルダー 11">
            <a:extLst>
              <a:ext uri="{FF2B5EF4-FFF2-40B4-BE49-F238E27FC236}">
                <a16:creationId xmlns:a16="http://schemas.microsoft.com/office/drawing/2014/main" id="{D5F35308-28C9-4A26-A6C4-8AD672A2A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84EAAFE-CFE5-40AD-8E95-5BFF290DC5CF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30CAA6C8-1809-428C-A024-8292BCA9949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35" y="6434251"/>
            <a:ext cx="3247649" cy="229396"/>
          </a:xfrm>
          <a:prstGeom prst="rect">
            <a:avLst/>
          </a:prstGeom>
        </p:spPr>
      </p:pic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10C44C11-53F0-4355-98C4-EB8B73C7989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3191" y="1758950"/>
            <a:ext cx="8018847" cy="4140200"/>
          </a:xfrm>
        </p:spPr>
        <p:txBody>
          <a:bodyPr/>
          <a:lstStyle>
            <a:lvl1pPr marL="514350" indent="-514350">
              <a:buFont typeface="+mj-lt"/>
              <a:buAutoNum type="arabicPeriod"/>
              <a:defRPr/>
            </a:lvl1pPr>
          </a:lstStyle>
          <a:p>
            <a:pPr lvl="0"/>
            <a:r>
              <a:rPr lang="en-US" altLang="ja-JP" dirty="0">
                <a:latin typeface="+mn-lt"/>
              </a:rPr>
              <a:t>High Lighted Contents</a:t>
            </a:r>
          </a:p>
          <a:p>
            <a:pPr lvl="0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3110218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fr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/>
          <p:cNvSpPr/>
          <p:nvPr userDrawn="1"/>
        </p:nvSpPr>
        <p:spPr>
          <a:xfrm>
            <a:off x="0" y="1"/>
            <a:ext cx="12192000" cy="739587"/>
          </a:xfrm>
          <a:prstGeom prst="rect">
            <a:avLst/>
          </a:prstGeom>
          <a:solidFill>
            <a:srgbClr val="00316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/>
          </a:p>
        </p:txBody>
      </p:sp>
      <p:cxnSp>
        <p:nvCxnSpPr>
          <p:cNvPr id="10" name="直線コネクタ 9"/>
          <p:cNvCxnSpPr/>
          <p:nvPr userDrawn="1"/>
        </p:nvCxnSpPr>
        <p:spPr>
          <a:xfrm>
            <a:off x="0" y="739588"/>
            <a:ext cx="12192000" cy="0"/>
          </a:xfrm>
          <a:prstGeom prst="line">
            <a:avLst/>
          </a:prstGeom>
          <a:ln w="952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図 8" descr="モニター画面に映る文字&#10;&#10;自動的に生成された説明">
            <a:extLst>
              <a:ext uri="{FF2B5EF4-FFF2-40B4-BE49-F238E27FC236}">
                <a16:creationId xmlns:a16="http://schemas.microsoft.com/office/drawing/2014/main" id="{0243535F-2BA0-4B7B-A8D1-36DCA49955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2531"/>
            <a:ext cx="419725" cy="654524"/>
          </a:xfrm>
          <a:prstGeom prst="rect">
            <a:avLst/>
          </a:prstGeom>
        </p:spPr>
      </p:pic>
      <p:sp>
        <p:nvSpPr>
          <p:cNvPr id="11" name="タイトル 11">
            <a:extLst>
              <a:ext uri="{FF2B5EF4-FFF2-40B4-BE49-F238E27FC236}">
                <a16:creationId xmlns:a16="http://schemas.microsoft.com/office/drawing/2014/main" id="{9C1AB69D-CD22-4C7F-9CE8-A7C4883539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7055" y="124922"/>
            <a:ext cx="11400125" cy="518094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r>
              <a:rPr kumimoji="1" lang="en-US" altLang="ja-JP" dirty="0"/>
              <a:t>Page Title 28pt. </a:t>
            </a:r>
            <a:r>
              <a:rPr kumimoji="1" lang="ja-JP" altLang="en-US" dirty="0"/>
              <a:t>（</a:t>
            </a:r>
            <a:r>
              <a:rPr kumimoji="1" lang="en-US" altLang="ja-JP" dirty="0"/>
              <a:t>1</a:t>
            </a:r>
            <a:r>
              <a:rPr kumimoji="1" lang="ja-JP" altLang="en-US" dirty="0"/>
              <a:t>行 </a:t>
            </a:r>
            <a:r>
              <a:rPr kumimoji="1" lang="en-US" altLang="ja-JP" dirty="0"/>
              <a:t>/ 1 line</a:t>
            </a:r>
            <a:r>
              <a:rPr kumimoji="1" lang="ja-JP" altLang="en-US" dirty="0"/>
              <a:t>）</a:t>
            </a:r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BA90F9EB-248E-4805-A823-687DB114B99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35" y="6434251"/>
            <a:ext cx="3247649" cy="229396"/>
          </a:xfrm>
          <a:prstGeom prst="rect">
            <a:avLst/>
          </a:prstGeom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929C8B6-5F8C-4BA9-A9FD-D528DB075A5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EDB5B0D9-1906-45DD-BEF5-11D82E39BEDA}"/>
              </a:ext>
            </a:extLst>
          </p:cNvPr>
          <p:cNvCxnSpPr>
            <a:cxnSpLocks/>
          </p:cNvCxnSpPr>
          <p:nvPr userDrawn="1"/>
        </p:nvCxnSpPr>
        <p:spPr>
          <a:xfrm>
            <a:off x="321276" y="6264972"/>
            <a:ext cx="11549449" cy="0"/>
          </a:xfrm>
          <a:prstGeom prst="line">
            <a:avLst/>
          </a:prstGeom>
          <a:ln w="12700"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26021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/>
          <p:cNvSpPr/>
          <p:nvPr userDrawn="1"/>
        </p:nvSpPr>
        <p:spPr>
          <a:xfrm>
            <a:off x="0" y="1"/>
            <a:ext cx="12192000" cy="739587"/>
          </a:xfrm>
          <a:prstGeom prst="rect">
            <a:avLst/>
          </a:prstGeom>
          <a:solidFill>
            <a:srgbClr val="00316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/>
          </a:p>
        </p:txBody>
      </p:sp>
      <p:cxnSp>
        <p:nvCxnSpPr>
          <p:cNvPr id="10" name="直線コネクタ 9"/>
          <p:cNvCxnSpPr/>
          <p:nvPr userDrawn="1"/>
        </p:nvCxnSpPr>
        <p:spPr>
          <a:xfrm>
            <a:off x="0" y="739588"/>
            <a:ext cx="12192000" cy="0"/>
          </a:xfrm>
          <a:prstGeom prst="line">
            <a:avLst/>
          </a:prstGeom>
          <a:ln w="952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図 8" descr="モニター画面に映る文字&#10;&#10;自動的に生成された説明">
            <a:extLst>
              <a:ext uri="{FF2B5EF4-FFF2-40B4-BE49-F238E27FC236}">
                <a16:creationId xmlns:a16="http://schemas.microsoft.com/office/drawing/2014/main" id="{0243535F-2BA0-4B7B-A8D1-36DCA49955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2531"/>
            <a:ext cx="419725" cy="654524"/>
          </a:xfrm>
          <a:prstGeom prst="rect">
            <a:avLst/>
          </a:prstGeom>
        </p:spPr>
      </p:pic>
      <p:sp>
        <p:nvSpPr>
          <p:cNvPr id="11" name="タイトル 11">
            <a:extLst>
              <a:ext uri="{FF2B5EF4-FFF2-40B4-BE49-F238E27FC236}">
                <a16:creationId xmlns:a16="http://schemas.microsoft.com/office/drawing/2014/main" id="{9C1AB69D-CD22-4C7F-9CE8-A7C4883539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7055" y="124922"/>
            <a:ext cx="11400125" cy="518094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r>
              <a:rPr kumimoji="1" lang="en-US" altLang="ja-JP" dirty="0"/>
              <a:t>Page Title 28pt. </a:t>
            </a:r>
            <a:r>
              <a:rPr kumimoji="1" lang="ja-JP" altLang="en-US" dirty="0"/>
              <a:t>（</a:t>
            </a:r>
            <a:r>
              <a:rPr kumimoji="1" lang="en-US" altLang="ja-JP" dirty="0"/>
              <a:t>1</a:t>
            </a:r>
            <a:r>
              <a:rPr kumimoji="1" lang="ja-JP" altLang="en-US" dirty="0"/>
              <a:t>行 </a:t>
            </a:r>
            <a:r>
              <a:rPr kumimoji="1" lang="en-US" altLang="ja-JP" dirty="0"/>
              <a:t>/ 1 line</a:t>
            </a:r>
            <a:r>
              <a:rPr kumimoji="1" lang="ja-JP" altLang="en-US" dirty="0"/>
              <a:t>）</a:t>
            </a:r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BA90F9EB-248E-4805-A823-687DB114B99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35" y="6434251"/>
            <a:ext cx="3247649" cy="229396"/>
          </a:xfrm>
          <a:prstGeom prst="rect">
            <a:avLst/>
          </a:prstGeom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929C8B6-5F8C-4BA9-A9FD-D528DB075A5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55776613-6F43-460D-B84E-59CDDE45935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7055" y="1071367"/>
            <a:ext cx="11341887" cy="480131"/>
          </a:xfrm>
        </p:spPr>
        <p:txBody>
          <a:bodyPr wrap="square">
            <a:spAutoFit/>
          </a:bodyPr>
          <a:lstStyle>
            <a:lvl1pPr marL="0" indent="0">
              <a:buClr>
                <a:schemeClr val="bg2"/>
              </a:buClr>
              <a:buFontTx/>
              <a:buNone/>
              <a:defRPr sz="2800" b="1">
                <a:solidFill>
                  <a:schemeClr val="accent1"/>
                </a:solidFill>
              </a:defRPr>
            </a:lvl1pPr>
            <a:lvl2pPr marL="341313" indent="0">
              <a:buFontTx/>
              <a:buNone/>
              <a:defRPr sz="1600"/>
            </a:lvl2pPr>
            <a:lvl3pPr marL="914400" indent="0">
              <a:buFontTx/>
              <a:buNone/>
              <a:defRPr sz="1800"/>
            </a:lvl3pPr>
            <a:lvl4pPr marL="1371600" indent="0">
              <a:buFontTx/>
              <a:buNone/>
              <a:defRPr sz="1800"/>
            </a:lvl4pPr>
            <a:lvl5pPr marL="1828800" indent="0">
              <a:buFontTx/>
              <a:buNone/>
              <a:defRPr sz="1800"/>
            </a:lvl5pPr>
          </a:lstStyle>
          <a:p>
            <a:pPr lvl="0"/>
            <a:r>
              <a:rPr kumimoji="1" lang="en-US" altLang="ja-JP" dirty="0"/>
              <a:t>Main text 28pt.</a:t>
            </a:r>
            <a:r>
              <a:rPr kumimoji="1" lang="ja-JP" altLang="en-US" dirty="0"/>
              <a:t>（テキストを挿入）</a:t>
            </a:r>
          </a:p>
        </p:txBody>
      </p:sp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104F7F1A-B91A-497F-A5DB-5E6916B6DB62}"/>
              </a:ext>
            </a:extLst>
          </p:cNvPr>
          <p:cNvCxnSpPr>
            <a:cxnSpLocks/>
          </p:cNvCxnSpPr>
          <p:nvPr userDrawn="1"/>
        </p:nvCxnSpPr>
        <p:spPr>
          <a:xfrm>
            <a:off x="321276" y="6264972"/>
            <a:ext cx="11549449" cy="0"/>
          </a:xfrm>
          <a:prstGeom prst="line">
            <a:avLst/>
          </a:prstGeom>
          <a:ln w="12700"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6300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A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/>
          <p:cNvSpPr/>
          <p:nvPr userDrawn="1"/>
        </p:nvSpPr>
        <p:spPr>
          <a:xfrm>
            <a:off x="0" y="1"/>
            <a:ext cx="12192000" cy="739587"/>
          </a:xfrm>
          <a:prstGeom prst="rect">
            <a:avLst/>
          </a:prstGeom>
          <a:solidFill>
            <a:srgbClr val="00316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/>
          </a:p>
        </p:txBody>
      </p:sp>
      <p:cxnSp>
        <p:nvCxnSpPr>
          <p:cNvPr id="10" name="直線コネクタ 9"/>
          <p:cNvCxnSpPr/>
          <p:nvPr userDrawn="1"/>
        </p:nvCxnSpPr>
        <p:spPr>
          <a:xfrm>
            <a:off x="0" y="739588"/>
            <a:ext cx="12192000" cy="0"/>
          </a:xfrm>
          <a:prstGeom prst="line">
            <a:avLst/>
          </a:prstGeom>
          <a:ln w="952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図 8" descr="モニター画面に映る文字&#10;&#10;自動的に生成された説明">
            <a:extLst>
              <a:ext uri="{FF2B5EF4-FFF2-40B4-BE49-F238E27FC236}">
                <a16:creationId xmlns:a16="http://schemas.microsoft.com/office/drawing/2014/main" id="{0243535F-2BA0-4B7B-A8D1-36DCA49955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2531"/>
            <a:ext cx="419725" cy="654524"/>
          </a:xfrm>
          <a:prstGeom prst="rect">
            <a:avLst/>
          </a:prstGeom>
        </p:spPr>
      </p:pic>
      <p:sp>
        <p:nvSpPr>
          <p:cNvPr id="11" name="タイトル 11">
            <a:extLst>
              <a:ext uri="{FF2B5EF4-FFF2-40B4-BE49-F238E27FC236}">
                <a16:creationId xmlns:a16="http://schemas.microsoft.com/office/drawing/2014/main" id="{9C1AB69D-CD22-4C7F-9CE8-A7C4883539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7055" y="124922"/>
            <a:ext cx="11400125" cy="518094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r>
              <a:rPr kumimoji="1" lang="en-US" altLang="ja-JP" dirty="0"/>
              <a:t>Page Title 28pt. </a:t>
            </a:r>
            <a:r>
              <a:rPr kumimoji="1" lang="ja-JP" altLang="en-US" dirty="0"/>
              <a:t>（</a:t>
            </a:r>
            <a:r>
              <a:rPr kumimoji="1" lang="en-US" altLang="ja-JP" dirty="0"/>
              <a:t>1</a:t>
            </a:r>
            <a:r>
              <a:rPr kumimoji="1" lang="ja-JP" altLang="en-US" dirty="0"/>
              <a:t>行 </a:t>
            </a:r>
            <a:r>
              <a:rPr kumimoji="1" lang="en-US" altLang="ja-JP" dirty="0"/>
              <a:t>/ 1 line</a:t>
            </a:r>
            <a:r>
              <a:rPr kumimoji="1" lang="ja-JP" altLang="en-US" dirty="0"/>
              <a:t>）</a:t>
            </a:r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BA90F9EB-248E-4805-A823-687DB114B99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35" y="6434251"/>
            <a:ext cx="3247649" cy="229396"/>
          </a:xfrm>
          <a:prstGeom prst="rect">
            <a:avLst/>
          </a:prstGeom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929C8B6-5F8C-4BA9-A9FD-D528DB075A5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55776613-6F43-460D-B84E-59CDDE45935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7055" y="1071367"/>
            <a:ext cx="11341888" cy="480131"/>
          </a:xfrm>
        </p:spPr>
        <p:txBody>
          <a:bodyPr wrap="square">
            <a:spAutoFit/>
          </a:bodyPr>
          <a:lstStyle>
            <a:lvl1pPr marL="0" indent="0">
              <a:buClr>
                <a:schemeClr val="bg2"/>
              </a:buClr>
              <a:buFontTx/>
              <a:buNone/>
              <a:defRPr sz="2800" b="1">
                <a:solidFill>
                  <a:schemeClr val="accent1"/>
                </a:solidFill>
              </a:defRPr>
            </a:lvl1pPr>
            <a:lvl2pPr marL="341313" indent="0">
              <a:buFontTx/>
              <a:buNone/>
              <a:defRPr sz="1600"/>
            </a:lvl2pPr>
            <a:lvl3pPr marL="914400" indent="0">
              <a:buFontTx/>
              <a:buNone/>
              <a:defRPr sz="1800"/>
            </a:lvl3pPr>
            <a:lvl4pPr marL="1371600" indent="0">
              <a:buFontTx/>
              <a:buNone/>
              <a:defRPr sz="1800"/>
            </a:lvl4pPr>
            <a:lvl5pPr marL="1828800" indent="0">
              <a:buFontTx/>
              <a:buNone/>
              <a:defRPr sz="1800"/>
            </a:lvl5pPr>
          </a:lstStyle>
          <a:p>
            <a:pPr lvl="0"/>
            <a:r>
              <a:rPr kumimoji="1" lang="en-US" altLang="ja-JP" dirty="0"/>
              <a:t>Main text 28pt.</a:t>
            </a:r>
            <a:r>
              <a:rPr kumimoji="1" lang="ja-JP" altLang="en-US" dirty="0"/>
              <a:t>（テキストを挿入）</a:t>
            </a:r>
          </a:p>
        </p:txBody>
      </p:sp>
      <p:sp>
        <p:nvSpPr>
          <p:cNvPr id="15" name="コンテンツ プレースホルダー 6">
            <a:extLst>
              <a:ext uri="{FF2B5EF4-FFF2-40B4-BE49-F238E27FC236}">
                <a16:creationId xmlns:a16="http://schemas.microsoft.com/office/drawing/2014/main" id="{772436EF-038D-4313-AC03-5FFFE9166141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524571" y="2181070"/>
            <a:ext cx="11149687" cy="378793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>
                <a:latin typeface="+mn-ea"/>
                <a:ea typeface="+mn-ea"/>
              </a:defRPr>
            </a:lvl1pPr>
            <a:lvl2pPr marL="457200" indent="0">
              <a:buFontTx/>
              <a:buNone/>
              <a:defRPr sz="1600">
                <a:latin typeface="+mn-ea"/>
                <a:ea typeface="+mn-ea"/>
              </a:defRPr>
            </a:lvl2pPr>
            <a:lvl3pPr marL="914400" indent="0">
              <a:buFontTx/>
              <a:buNone/>
              <a:defRPr sz="1600">
                <a:latin typeface="+mn-ea"/>
                <a:ea typeface="+mn-ea"/>
              </a:defRPr>
            </a:lvl3pPr>
            <a:lvl4pPr marL="1371600" indent="0">
              <a:buFontTx/>
              <a:buNone/>
              <a:defRPr sz="1600">
                <a:latin typeface="+mn-ea"/>
                <a:ea typeface="+mn-ea"/>
              </a:defRPr>
            </a:lvl4pPr>
            <a:lvl5pPr marL="1828800" indent="0">
              <a:buFontTx/>
              <a:buNone/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kumimoji="1" lang="ja-JP" altLang="en-US" dirty="0"/>
              <a:t>コンテンツを挿入（テキスト、グラフ、図など）</a:t>
            </a:r>
            <a:r>
              <a:rPr kumimoji="1" lang="en-US" altLang="ja-JP" dirty="0"/>
              <a:t>/ Contents area (Text, Chart, Image) </a:t>
            </a:r>
            <a:endParaRPr kumimoji="1" lang="ja-JP" altLang="en-US" dirty="0"/>
          </a:p>
        </p:txBody>
      </p: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E462BAFC-C166-466D-BCD4-0A812FBFE0AA}"/>
              </a:ext>
            </a:extLst>
          </p:cNvPr>
          <p:cNvCxnSpPr>
            <a:cxnSpLocks/>
          </p:cNvCxnSpPr>
          <p:nvPr userDrawn="1"/>
        </p:nvCxnSpPr>
        <p:spPr>
          <a:xfrm>
            <a:off x="321276" y="6264972"/>
            <a:ext cx="11549449" cy="0"/>
          </a:xfrm>
          <a:prstGeom prst="line">
            <a:avLst/>
          </a:prstGeom>
          <a:ln w="12700"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31596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A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/>
          <p:cNvSpPr/>
          <p:nvPr userDrawn="1"/>
        </p:nvSpPr>
        <p:spPr>
          <a:xfrm>
            <a:off x="0" y="1"/>
            <a:ext cx="12192000" cy="739587"/>
          </a:xfrm>
          <a:prstGeom prst="rect">
            <a:avLst/>
          </a:prstGeom>
          <a:solidFill>
            <a:srgbClr val="00316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/>
          </a:p>
        </p:txBody>
      </p:sp>
      <p:cxnSp>
        <p:nvCxnSpPr>
          <p:cNvPr id="10" name="直線コネクタ 9"/>
          <p:cNvCxnSpPr/>
          <p:nvPr userDrawn="1"/>
        </p:nvCxnSpPr>
        <p:spPr>
          <a:xfrm>
            <a:off x="0" y="739588"/>
            <a:ext cx="12192000" cy="0"/>
          </a:xfrm>
          <a:prstGeom prst="line">
            <a:avLst/>
          </a:prstGeom>
          <a:ln w="952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図 8" descr="モニター画面に映る文字&#10;&#10;自動的に生成された説明">
            <a:extLst>
              <a:ext uri="{FF2B5EF4-FFF2-40B4-BE49-F238E27FC236}">
                <a16:creationId xmlns:a16="http://schemas.microsoft.com/office/drawing/2014/main" id="{0243535F-2BA0-4B7B-A8D1-36DCA49955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2531"/>
            <a:ext cx="419725" cy="654524"/>
          </a:xfrm>
          <a:prstGeom prst="rect">
            <a:avLst/>
          </a:prstGeom>
        </p:spPr>
      </p:pic>
      <p:sp>
        <p:nvSpPr>
          <p:cNvPr id="11" name="タイトル 11">
            <a:extLst>
              <a:ext uri="{FF2B5EF4-FFF2-40B4-BE49-F238E27FC236}">
                <a16:creationId xmlns:a16="http://schemas.microsoft.com/office/drawing/2014/main" id="{9C1AB69D-CD22-4C7F-9CE8-A7C4883539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7055" y="124922"/>
            <a:ext cx="11400125" cy="518094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r>
              <a:rPr kumimoji="1" lang="en-US" altLang="ja-JP" dirty="0"/>
              <a:t>Page Title 28pt. </a:t>
            </a:r>
            <a:r>
              <a:rPr kumimoji="1" lang="ja-JP" altLang="en-US" dirty="0"/>
              <a:t>（</a:t>
            </a:r>
            <a:r>
              <a:rPr kumimoji="1" lang="en-US" altLang="ja-JP" dirty="0"/>
              <a:t>1</a:t>
            </a:r>
            <a:r>
              <a:rPr kumimoji="1" lang="ja-JP" altLang="en-US" dirty="0"/>
              <a:t>行 </a:t>
            </a:r>
            <a:r>
              <a:rPr kumimoji="1" lang="en-US" altLang="ja-JP" dirty="0"/>
              <a:t>/ 1 line</a:t>
            </a:r>
            <a:r>
              <a:rPr kumimoji="1" lang="ja-JP" altLang="en-US" dirty="0"/>
              <a:t>）</a:t>
            </a:r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BA90F9EB-248E-4805-A823-687DB114B99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35" y="6434251"/>
            <a:ext cx="3247649" cy="229396"/>
          </a:xfrm>
          <a:prstGeom prst="rect">
            <a:avLst/>
          </a:prstGeom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929C8B6-5F8C-4BA9-A9FD-D528DB075A5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55776613-6F43-460D-B84E-59CDDE45935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7055" y="1071367"/>
            <a:ext cx="11341888" cy="480131"/>
          </a:xfrm>
        </p:spPr>
        <p:txBody>
          <a:bodyPr wrap="square">
            <a:spAutoFit/>
          </a:bodyPr>
          <a:lstStyle>
            <a:lvl1pPr marL="0" indent="0">
              <a:buClr>
                <a:schemeClr val="bg2"/>
              </a:buClr>
              <a:buFontTx/>
              <a:buNone/>
              <a:defRPr sz="2800" b="1">
                <a:solidFill>
                  <a:schemeClr val="accent1"/>
                </a:solidFill>
              </a:defRPr>
            </a:lvl1pPr>
            <a:lvl2pPr marL="341313" indent="0">
              <a:buFontTx/>
              <a:buNone/>
              <a:defRPr sz="1600"/>
            </a:lvl2pPr>
            <a:lvl3pPr marL="914400" indent="0">
              <a:buFontTx/>
              <a:buNone/>
              <a:defRPr sz="1800"/>
            </a:lvl3pPr>
            <a:lvl4pPr marL="1371600" indent="0">
              <a:buFontTx/>
              <a:buNone/>
              <a:defRPr sz="1800"/>
            </a:lvl4pPr>
            <a:lvl5pPr marL="1828800" indent="0">
              <a:buFontTx/>
              <a:buNone/>
              <a:defRPr sz="1800"/>
            </a:lvl5pPr>
          </a:lstStyle>
          <a:p>
            <a:pPr lvl="0"/>
            <a:r>
              <a:rPr kumimoji="1" lang="en-US" altLang="ja-JP" dirty="0"/>
              <a:t>Main text 28pt.</a:t>
            </a:r>
            <a:r>
              <a:rPr kumimoji="1" lang="ja-JP" altLang="en-US" dirty="0"/>
              <a:t>（テキストを挿入）</a:t>
            </a:r>
          </a:p>
        </p:txBody>
      </p:sp>
      <p:sp>
        <p:nvSpPr>
          <p:cNvPr id="12" name="コンテンツ プレースホルダー 6">
            <a:extLst>
              <a:ext uri="{FF2B5EF4-FFF2-40B4-BE49-F238E27FC236}">
                <a16:creationId xmlns:a16="http://schemas.microsoft.com/office/drawing/2014/main" id="{C542029F-B7BC-45F1-A6C3-3442B14C81BA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524571" y="2555875"/>
            <a:ext cx="5393977" cy="3413125"/>
          </a:xfrm>
        </p:spPr>
        <p:txBody>
          <a:bodyPr>
            <a:normAutofit/>
          </a:bodyPr>
          <a:lstStyle>
            <a:lvl1pPr marL="0" indent="0">
              <a:buFontTx/>
              <a:buNone/>
              <a:defRPr lang="en-US" sz="1600" smtClean="0">
                <a:effectLst/>
              </a:defRPr>
            </a:lvl1pPr>
            <a:lvl2pPr marL="457200" indent="0">
              <a:buFontTx/>
              <a:buNone/>
              <a:defRPr sz="1600">
                <a:latin typeface="+mn-ea"/>
                <a:ea typeface="+mn-ea"/>
              </a:defRPr>
            </a:lvl2pPr>
            <a:lvl3pPr marL="914400" indent="0">
              <a:buFontTx/>
              <a:buNone/>
              <a:defRPr sz="1600">
                <a:latin typeface="+mn-ea"/>
                <a:ea typeface="+mn-ea"/>
              </a:defRPr>
            </a:lvl3pPr>
            <a:lvl4pPr marL="1371600" indent="0">
              <a:buFontTx/>
              <a:buNone/>
              <a:defRPr sz="1600">
                <a:latin typeface="+mn-ea"/>
                <a:ea typeface="+mn-ea"/>
              </a:defRPr>
            </a:lvl4pPr>
            <a:lvl5pPr marL="1828800" indent="0">
              <a:buFontTx/>
              <a:buNone/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kumimoji="1" lang="ja-JP" altLang="en-US" dirty="0"/>
              <a:t>コンテンツを挿入（テキスト、グラフ、図など）</a:t>
            </a:r>
          </a:p>
        </p:txBody>
      </p:sp>
      <p:sp>
        <p:nvSpPr>
          <p:cNvPr id="17" name="コンテンツ プレースホルダー 6">
            <a:extLst>
              <a:ext uri="{FF2B5EF4-FFF2-40B4-BE49-F238E27FC236}">
                <a16:creationId xmlns:a16="http://schemas.microsoft.com/office/drawing/2014/main" id="{97C67577-182D-48A6-9E68-A1EE36440543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273454" y="2555874"/>
            <a:ext cx="5393977" cy="3413125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600" smtClean="0">
                <a:effectLst/>
              </a:defRPr>
            </a:lvl1pPr>
            <a:lvl2pPr marL="457200" indent="0">
              <a:buFontTx/>
              <a:buNone/>
              <a:defRPr sz="1600">
                <a:latin typeface="+mn-ea"/>
                <a:ea typeface="+mn-ea"/>
              </a:defRPr>
            </a:lvl2pPr>
            <a:lvl3pPr marL="914400" indent="0">
              <a:buFontTx/>
              <a:buNone/>
              <a:defRPr sz="1600">
                <a:latin typeface="+mn-ea"/>
                <a:ea typeface="+mn-ea"/>
              </a:defRPr>
            </a:lvl3pPr>
            <a:lvl4pPr marL="1371600" indent="0">
              <a:buFontTx/>
              <a:buNone/>
              <a:defRPr sz="1600">
                <a:latin typeface="+mn-ea"/>
                <a:ea typeface="+mn-ea"/>
              </a:defRPr>
            </a:lvl4pPr>
            <a:lvl5pPr marL="1828800" indent="0">
              <a:buFontTx/>
              <a:buNone/>
              <a:defRPr sz="1600">
                <a:latin typeface="+mn-ea"/>
                <a:ea typeface="+mn-ea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/>
              <a:t>Contents area (Text, Chart, Image)</a:t>
            </a:r>
            <a:endParaRPr kumimoji="1" lang="ja-JP" altLang="en-US" dirty="0"/>
          </a:p>
        </p:txBody>
      </p:sp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6B82AE71-463C-4E40-AE94-9C5613474211}"/>
              </a:ext>
            </a:extLst>
          </p:cNvPr>
          <p:cNvCxnSpPr>
            <a:cxnSpLocks/>
          </p:cNvCxnSpPr>
          <p:nvPr userDrawn="1"/>
        </p:nvCxnSpPr>
        <p:spPr>
          <a:xfrm>
            <a:off x="321276" y="6264972"/>
            <a:ext cx="11549449" cy="0"/>
          </a:xfrm>
          <a:prstGeom prst="line">
            <a:avLst/>
          </a:prstGeom>
          <a:ln w="12700"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62385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/>
          <p:cNvSpPr/>
          <p:nvPr userDrawn="1"/>
        </p:nvSpPr>
        <p:spPr>
          <a:xfrm>
            <a:off x="0" y="1"/>
            <a:ext cx="12192000" cy="739587"/>
          </a:xfrm>
          <a:prstGeom prst="rect">
            <a:avLst/>
          </a:prstGeom>
          <a:solidFill>
            <a:srgbClr val="00316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/>
          </a:p>
        </p:txBody>
      </p:sp>
      <p:cxnSp>
        <p:nvCxnSpPr>
          <p:cNvPr id="10" name="直線コネクタ 9"/>
          <p:cNvCxnSpPr/>
          <p:nvPr userDrawn="1"/>
        </p:nvCxnSpPr>
        <p:spPr>
          <a:xfrm>
            <a:off x="0" y="739588"/>
            <a:ext cx="12192000" cy="0"/>
          </a:xfrm>
          <a:prstGeom prst="line">
            <a:avLst/>
          </a:prstGeom>
          <a:ln w="952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図 8" descr="モニター画面に映る文字&#10;&#10;自動的に生成された説明">
            <a:extLst>
              <a:ext uri="{FF2B5EF4-FFF2-40B4-BE49-F238E27FC236}">
                <a16:creationId xmlns:a16="http://schemas.microsoft.com/office/drawing/2014/main" id="{0243535F-2BA0-4B7B-A8D1-36DCA49955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2531"/>
            <a:ext cx="419725" cy="654524"/>
          </a:xfrm>
          <a:prstGeom prst="rect">
            <a:avLst/>
          </a:prstGeom>
        </p:spPr>
      </p:pic>
      <p:sp>
        <p:nvSpPr>
          <p:cNvPr id="11" name="タイトル 11">
            <a:extLst>
              <a:ext uri="{FF2B5EF4-FFF2-40B4-BE49-F238E27FC236}">
                <a16:creationId xmlns:a16="http://schemas.microsoft.com/office/drawing/2014/main" id="{9C1AB69D-CD22-4C7F-9CE8-A7C4883539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7055" y="124922"/>
            <a:ext cx="11400125" cy="518094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r>
              <a:rPr kumimoji="1" lang="en-US" altLang="ja-JP" dirty="0"/>
              <a:t>Page Title 28pt. </a:t>
            </a:r>
            <a:r>
              <a:rPr kumimoji="1" lang="ja-JP" altLang="en-US" dirty="0"/>
              <a:t>（</a:t>
            </a:r>
            <a:r>
              <a:rPr kumimoji="1" lang="en-US" altLang="ja-JP" dirty="0"/>
              <a:t>1</a:t>
            </a:r>
            <a:r>
              <a:rPr kumimoji="1" lang="ja-JP" altLang="en-US" dirty="0"/>
              <a:t>行 </a:t>
            </a:r>
            <a:r>
              <a:rPr kumimoji="1" lang="en-US" altLang="ja-JP" dirty="0"/>
              <a:t>/ 1 line</a:t>
            </a:r>
            <a:r>
              <a:rPr kumimoji="1" lang="ja-JP" altLang="en-US" dirty="0"/>
              <a:t>）</a:t>
            </a:r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BA90F9EB-248E-4805-A823-687DB114B99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35" y="6434251"/>
            <a:ext cx="3247649" cy="229396"/>
          </a:xfrm>
          <a:prstGeom prst="rect">
            <a:avLst/>
          </a:prstGeom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929C8B6-5F8C-4BA9-A9FD-D528DB075A5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55776613-6F43-460D-B84E-59CDDE45935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7055" y="1071366"/>
            <a:ext cx="11341887" cy="4985963"/>
          </a:xfrm>
        </p:spPr>
        <p:txBody>
          <a:bodyPr>
            <a:noAutofit/>
          </a:bodyPr>
          <a:lstStyle>
            <a:lvl1pPr marL="0" indent="0">
              <a:buClr>
                <a:schemeClr val="accent1"/>
              </a:buClr>
              <a:buFontTx/>
              <a:buNone/>
              <a:defRPr sz="2400" b="1">
                <a:solidFill>
                  <a:schemeClr val="accent1"/>
                </a:solidFill>
              </a:defRPr>
            </a:lvl1pPr>
            <a:lvl2pPr marL="719138" indent="-377825">
              <a:lnSpc>
                <a:spcPct val="100000"/>
              </a:lnSpc>
              <a:spcBef>
                <a:spcPts val="12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000"/>
            </a:lvl2pPr>
            <a:lvl3pPr marL="1200150" indent="-285750">
              <a:buFont typeface="Arial" panose="020B0604020202020204" pitchFamily="34" charset="0"/>
              <a:buChar char="•"/>
              <a:defRPr sz="1600"/>
            </a:lvl3pPr>
            <a:lvl4pPr marL="1371600" indent="0">
              <a:buFontTx/>
              <a:buNone/>
              <a:defRPr sz="1800"/>
            </a:lvl4pPr>
            <a:lvl5pPr marL="1828800" indent="0">
              <a:buFontTx/>
              <a:buNone/>
              <a:defRPr sz="1800"/>
            </a:lvl5pPr>
          </a:lstStyle>
          <a:p>
            <a:pPr lvl="0"/>
            <a:r>
              <a:rPr kumimoji="1" lang="en-US" altLang="ja-JP" dirty="0"/>
              <a:t>Bullets</a:t>
            </a:r>
            <a:r>
              <a:rPr kumimoji="1" lang="ja-JP" altLang="en-US" dirty="0"/>
              <a:t> </a:t>
            </a:r>
            <a:r>
              <a:rPr kumimoji="1" lang="en-US" altLang="ja-JP" dirty="0"/>
              <a:t>level 1 24pt.</a:t>
            </a:r>
            <a:r>
              <a:rPr kumimoji="1" lang="ja-JP" altLang="en-US" dirty="0"/>
              <a:t>（</a:t>
            </a:r>
            <a:r>
              <a:rPr kumimoji="1" lang="en-US" altLang="ja-JP" dirty="0"/>
              <a:t>Bullets level</a:t>
            </a:r>
            <a:r>
              <a:rPr kumimoji="1" lang="ja-JP" altLang="en-US" dirty="0"/>
              <a:t>の変更はインデントボタンを押してください。　</a:t>
            </a:r>
            <a:r>
              <a:rPr kumimoji="1" lang="en-US" altLang="ja-JP" dirty="0"/>
              <a:t>Press the indent button to change the bullet level.</a:t>
            </a:r>
            <a:r>
              <a:rPr kumimoji="1" lang="ja-JP" altLang="en-US" dirty="0"/>
              <a:t>）</a:t>
            </a:r>
            <a:endParaRPr kumimoji="1" lang="en-US" altLang="ja-JP" dirty="0"/>
          </a:p>
          <a:p>
            <a:pPr lvl="1"/>
            <a:r>
              <a:rPr kumimoji="1" lang="en-US" altLang="ja-JP" dirty="0"/>
              <a:t>Bullets level 2 </a:t>
            </a:r>
          </a:p>
          <a:p>
            <a:pPr lvl="2"/>
            <a:r>
              <a:rPr kumimoji="1" lang="en-US" altLang="ja-JP" dirty="0"/>
              <a:t>Bullets level 3 </a:t>
            </a:r>
            <a:endParaRPr kumimoji="1" lang="ja-JP" altLang="en-US" dirty="0"/>
          </a:p>
        </p:txBody>
      </p: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6B56B66F-04D8-4FF8-BBB3-B20DA456CF3C}"/>
              </a:ext>
            </a:extLst>
          </p:cNvPr>
          <p:cNvCxnSpPr>
            <a:cxnSpLocks/>
          </p:cNvCxnSpPr>
          <p:nvPr userDrawn="1"/>
        </p:nvCxnSpPr>
        <p:spPr>
          <a:xfrm>
            <a:off x="321276" y="6264972"/>
            <a:ext cx="11549449" cy="0"/>
          </a:xfrm>
          <a:prstGeom prst="line">
            <a:avLst/>
          </a:prstGeom>
          <a:ln w="12700"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29630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608823" y="6356350"/>
            <a:ext cx="398958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100" b="1">
                <a:solidFill>
                  <a:schemeClr val="tx1"/>
                </a:solidFill>
                <a:latin typeface="+mn-lt"/>
              </a:defRPr>
            </a:lvl1pPr>
          </a:lstStyle>
          <a:p>
            <a:fld id="{584EAAFE-CFE5-40AD-8E95-5BFF290DC5CF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F0D52A29-56AB-408C-80FF-70FF0C1F164A}"/>
              </a:ext>
            </a:extLst>
          </p:cNvPr>
          <p:cNvSpPr txBox="1"/>
          <p:nvPr userDrawn="1"/>
        </p:nvSpPr>
        <p:spPr>
          <a:xfrm>
            <a:off x="8670890" y="6356350"/>
            <a:ext cx="293793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</a:rPr>
              <a:t>| Document Number 12345 | 2023 5 26 |  </a:t>
            </a:r>
          </a:p>
          <a:p>
            <a:pPr algn="r"/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</a:rPr>
              <a:t>© Yokogawa Electric Corporation</a:t>
            </a:r>
          </a:p>
        </p:txBody>
      </p:sp>
    </p:spTree>
    <p:extLst>
      <p:ext uri="{BB962C8B-B14F-4D97-AF65-F5344CB8AC3E}">
        <p14:creationId xmlns:p14="http://schemas.microsoft.com/office/powerpoint/2010/main" val="28504378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9" r:id="rId1"/>
    <p:sldLayoutId id="2147483800" r:id="rId2"/>
    <p:sldLayoutId id="2147483817" r:id="rId3"/>
    <p:sldLayoutId id="2147483803" r:id="rId4"/>
    <p:sldLayoutId id="2147483819" r:id="rId5"/>
    <p:sldLayoutId id="2147483820" r:id="rId6"/>
    <p:sldLayoutId id="2147483821" r:id="rId7"/>
    <p:sldLayoutId id="2147483822" r:id="rId8"/>
    <p:sldLayoutId id="2147483823" r:id="rId9"/>
    <p:sldLayoutId id="2147483824" r:id="rId10"/>
    <p:sldLayoutId id="2147483825" r:id="rId11"/>
    <p:sldLayoutId id="2147483826" r:id="rId12"/>
    <p:sldLayoutId id="2147483827" r:id="rId13"/>
    <p:sldLayoutId id="2147483828" r:id="rId14"/>
    <p:sldLayoutId id="2147483829" r:id="rId15"/>
    <p:sldLayoutId id="2147483830" r:id="rId16"/>
    <p:sldLayoutId id="2147483802" r:id="rId17"/>
    <p:sldLayoutId id="2147483763" r:id="rId1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jpg"/><Relationship Id="rId3" Type="http://schemas.openxmlformats.org/officeDocument/2006/relationships/image" Target="../media/image110.png"/><Relationship Id="rId7" Type="http://schemas.openxmlformats.org/officeDocument/2006/relationships/image" Target="../media/image4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120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promptingguide.ai/jp" TargetMode="Externa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25.sv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4.emf"/><Relationship Id="rId4" Type="http://schemas.openxmlformats.org/officeDocument/2006/relationships/image" Target="../media/image33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F0E2552A-DDB9-40EF-BF0E-3C852FB057E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ja-JP" dirty="0" err="1"/>
              <a:t>ChatGPT</a:t>
            </a:r>
            <a:r>
              <a:rPr lang="ja-JP" altLang="en-US" dirty="0"/>
              <a:t> 概要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8708777E-B80C-4799-B931-E2F3C145D1E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ja-JP" altLang="en-US" dirty="0"/>
              <a:t>熊谷　渉</a:t>
            </a:r>
          </a:p>
        </p:txBody>
      </p:sp>
      <p:sp>
        <p:nvSpPr>
          <p:cNvPr id="6" name="テキスト プレースホルダー 5">
            <a:extLst>
              <a:ext uri="{FF2B5EF4-FFF2-40B4-BE49-F238E27FC236}">
                <a16:creationId xmlns:a16="http://schemas.microsoft.com/office/drawing/2014/main" id="{3A0A8E59-A952-4AF8-9C16-E3626B2E36B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ja-JP" dirty="0"/>
              <a:t>YHQ </a:t>
            </a:r>
            <a:r>
              <a:rPr lang="ja-JP" altLang="en-US" dirty="0"/>
              <a:t>マーケティング本部 イノベーションセンター</a:t>
            </a:r>
            <a:endParaRPr lang="en-US" altLang="ja-JP" dirty="0"/>
          </a:p>
          <a:p>
            <a:r>
              <a:rPr lang="en-US" altLang="ja-JP" dirty="0"/>
              <a:t>Ph. D.</a:t>
            </a:r>
            <a:endParaRPr lang="ja-JP" altLang="en-US" dirty="0"/>
          </a:p>
        </p:txBody>
      </p:sp>
      <p:sp>
        <p:nvSpPr>
          <p:cNvPr id="7" name="テキスト プレースホルダー 6">
            <a:extLst>
              <a:ext uri="{FF2B5EF4-FFF2-40B4-BE49-F238E27FC236}">
                <a16:creationId xmlns:a16="http://schemas.microsoft.com/office/drawing/2014/main" id="{22282EF1-087D-4A23-B09D-4F88CE396B7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ja-JP" dirty="0"/>
              <a:t>2023</a:t>
            </a:r>
            <a:r>
              <a:rPr lang="ja-JP" altLang="en-US" dirty="0"/>
              <a:t>年</a:t>
            </a:r>
            <a:r>
              <a:rPr lang="en-US" altLang="ja-JP" dirty="0"/>
              <a:t>5</a:t>
            </a:r>
            <a:r>
              <a:rPr lang="ja-JP" altLang="en-US" dirty="0"/>
              <a:t>月</a:t>
            </a:r>
            <a:r>
              <a:rPr lang="en-US" altLang="ja-JP" dirty="0"/>
              <a:t>26</a:t>
            </a:r>
            <a:r>
              <a:rPr lang="ja-JP" altLang="en-US" dirty="0"/>
              <a:t>日</a:t>
            </a:r>
          </a:p>
        </p:txBody>
      </p:sp>
      <p:sp>
        <p:nvSpPr>
          <p:cNvPr id="8" name="サブタイトル 1">
            <a:extLst>
              <a:ext uri="{FF2B5EF4-FFF2-40B4-BE49-F238E27FC236}">
                <a16:creationId xmlns:a16="http://schemas.microsoft.com/office/drawing/2014/main" id="{F712EF0B-7DA3-4CB5-AAA1-F1379FEABDB7}"/>
              </a:ext>
            </a:extLst>
          </p:cNvPr>
          <p:cNvSpPr txBox="1">
            <a:spLocks/>
          </p:cNvSpPr>
          <p:nvPr/>
        </p:nvSpPr>
        <p:spPr>
          <a:xfrm>
            <a:off x="5264402" y="2472644"/>
            <a:ext cx="5286786" cy="40701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sz="2400" dirty="0" err="1">
                <a:solidFill>
                  <a:schemeClr val="bg1"/>
                </a:solidFill>
              </a:rPr>
              <a:t>ChatGPT</a:t>
            </a:r>
            <a:r>
              <a:rPr lang="ja-JP" altLang="en-US" sz="2400" dirty="0">
                <a:solidFill>
                  <a:schemeClr val="bg1"/>
                </a:solidFill>
              </a:rPr>
              <a:t> セミナー</a:t>
            </a:r>
          </a:p>
        </p:txBody>
      </p:sp>
    </p:spTree>
    <p:extLst>
      <p:ext uri="{BB962C8B-B14F-4D97-AF65-F5344CB8AC3E}">
        <p14:creationId xmlns:p14="http://schemas.microsoft.com/office/powerpoint/2010/main" val="18521537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DF058F9-220C-494C-A522-7EB3101CCC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055" y="242246"/>
            <a:ext cx="11400125" cy="518094"/>
          </a:xfrm>
        </p:spPr>
        <p:txBody>
          <a:bodyPr/>
          <a:lstStyle/>
          <a:p>
            <a:r>
              <a:rPr lang="en-US" altLang="ja-JP" dirty="0" err="1"/>
              <a:t>ChatGPT</a:t>
            </a:r>
            <a:r>
              <a:rPr lang="ja-JP" altLang="en-US" dirty="0"/>
              <a:t>のできること</a:t>
            </a:r>
            <a:endParaRPr lang="en-US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7C908698-33E3-4166-A44C-D1A22B2C637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10</a:t>
            </a:fld>
            <a:endParaRPr kumimoji="1" lang="ja-JP" altLang="en-US"/>
          </a:p>
        </p:txBody>
      </p:sp>
      <p:sp>
        <p:nvSpPr>
          <p:cNvPr id="14" name="テキスト プレースホルダー 2">
            <a:extLst>
              <a:ext uri="{FF2B5EF4-FFF2-40B4-BE49-F238E27FC236}">
                <a16:creationId xmlns:a16="http://schemas.microsoft.com/office/drawing/2014/main" id="{E87AC5CB-0891-46ED-86C5-FF795F031FB1}"/>
              </a:ext>
            </a:extLst>
          </p:cNvPr>
          <p:cNvSpPr txBox="1">
            <a:spLocks/>
          </p:cNvSpPr>
          <p:nvPr/>
        </p:nvSpPr>
        <p:spPr>
          <a:xfrm>
            <a:off x="517054" y="1020575"/>
            <a:ext cx="11400125" cy="569964"/>
          </a:xfrm>
          <a:prstGeom prst="rect">
            <a:avLst/>
          </a:prstGeom>
        </p:spPr>
        <p:txBody>
          <a:bodyPr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n"/>
              <a:tabLst/>
              <a:defRPr kumimoji="1"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1968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01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ja-JP" altLang="en-US" sz="2800" dirty="0"/>
              <a:t>複雑かつ高度な指示にも柔軟に対応可。</a:t>
            </a:r>
            <a:endParaRPr lang="en-US" altLang="ja-JP" sz="2800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7201671-BC09-629B-B7D2-0347EAF4EF66}"/>
              </a:ext>
            </a:extLst>
          </p:cNvPr>
          <p:cNvSpPr txBox="1"/>
          <p:nvPr/>
        </p:nvSpPr>
        <p:spPr>
          <a:xfrm>
            <a:off x="2673922" y="256275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/>
              <a:t>情報検索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FE35C618-E97D-7349-A9D0-1EFCFA0ECED9}"/>
              </a:ext>
            </a:extLst>
          </p:cNvPr>
          <p:cNvSpPr txBox="1"/>
          <p:nvPr/>
        </p:nvSpPr>
        <p:spPr>
          <a:xfrm>
            <a:off x="2189138" y="3835318"/>
            <a:ext cx="2255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/>
              <a:t>「〇〇とは何ですか？」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71545829-06DD-50C8-A248-DCD172CCBCCA}"/>
              </a:ext>
            </a:extLst>
          </p:cNvPr>
          <p:cNvSpPr txBox="1"/>
          <p:nvPr/>
        </p:nvSpPr>
        <p:spPr>
          <a:xfrm>
            <a:off x="6678909" y="3558319"/>
            <a:ext cx="45322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/>
              <a:t>「あなたはプロの〇〇です。</a:t>
            </a:r>
            <a:endParaRPr kumimoji="1" lang="en-US" altLang="ja-JP" dirty="0"/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/>
              <a:t>××</a:t>
            </a:r>
            <a:r>
              <a:rPr kumimoji="1" lang="ja-JP" altLang="en-US" dirty="0"/>
              <a:t>を向上するためのアドバイスについて、</a:t>
            </a:r>
            <a:endParaRPr kumimoji="1" lang="en-US" altLang="ja-JP" dirty="0"/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/>
              <a:t>小学生向けに、手順を踏んで教えてください。」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E4497447-EF28-0D85-0D05-FEEC655B8494}"/>
              </a:ext>
            </a:extLst>
          </p:cNvPr>
          <p:cNvSpPr txBox="1"/>
          <p:nvPr/>
        </p:nvSpPr>
        <p:spPr>
          <a:xfrm>
            <a:off x="8391034" y="256275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/>
              <a:t>行動支援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5BE3C19C-8F73-B5BB-5031-84823EAD6AE0}"/>
              </a:ext>
            </a:extLst>
          </p:cNvPr>
          <p:cNvSpPr txBox="1"/>
          <p:nvPr/>
        </p:nvSpPr>
        <p:spPr>
          <a:xfrm>
            <a:off x="571984" y="-20412"/>
            <a:ext cx="28361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2. </a:t>
            </a:r>
            <a:r>
              <a:rPr kumimoji="1" lang="en-US" altLang="ja-JP" sz="1600" b="1" dirty="0" err="1">
                <a:solidFill>
                  <a:schemeClr val="bg1"/>
                </a:solidFill>
              </a:rPr>
              <a:t>ChatGPT</a:t>
            </a:r>
            <a:endParaRPr kumimoji="1" lang="ja-JP" altLang="en-US" sz="1600" b="1" dirty="0">
              <a:solidFill>
                <a:schemeClr val="bg1"/>
              </a:solidFill>
            </a:endParaRPr>
          </a:p>
        </p:txBody>
      </p: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094C96D1-8705-0623-B27A-30128E24AD6B}"/>
              </a:ext>
            </a:extLst>
          </p:cNvPr>
          <p:cNvCxnSpPr>
            <a:cxnSpLocks/>
          </p:cNvCxnSpPr>
          <p:nvPr/>
        </p:nvCxnSpPr>
        <p:spPr>
          <a:xfrm flipH="1">
            <a:off x="709157" y="3005118"/>
            <a:ext cx="5037527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1A2ADBC3-0DC4-8589-39C4-C6B4E038334C}"/>
              </a:ext>
            </a:extLst>
          </p:cNvPr>
          <p:cNvCxnSpPr>
            <a:cxnSpLocks/>
          </p:cNvCxnSpPr>
          <p:nvPr/>
        </p:nvCxnSpPr>
        <p:spPr>
          <a:xfrm flipH="1">
            <a:off x="6297468" y="3005118"/>
            <a:ext cx="5037527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二等辺三角形 10">
            <a:extLst>
              <a:ext uri="{FF2B5EF4-FFF2-40B4-BE49-F238E27FC236}">
                <a16:creationId xmlns:a16="http://schemas.microsoft.com/office/drawing/2014/main" id="{12873A44-602D-C07C-F57D-9AE0E1024ADF}"/>
              </a:ext>
            </a:extLst>
          </p:cNvPr>
          <p:cNvSpPr/>
          <p:nvPr/>
        </p:nvSpPr>
        <p:spPr>
          <a:xfrm rot="5400000">
            <a:off x="5898416" y="2531481"/>
            <a:ext cx="456548" cy="519099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22985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DF058F9-220C-494C-A522-7EB3101CCC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054" y="250559"/>
            <a:ext cx="11400125" cy="518094"/>
          </a:xfrm>
        </p:spPr>
        <p:txBody>
          <a:bodyPr/>
          <a:lstStyle/>
          <a:p>
            <a:r>
              <a:rPr lang="ja-JP" altLang="en-US" dirty="0"/>
              <a:t>タスク例</a:t>
            </a:r>
            <a:endParaRPr lang="en-US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7C908698-33E3-4166-A44C-D1A22B2C637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11</a:t>
            </a:fld>
            <a:endParaRPr kumimoji="1" lang="ja-JP" altLang="en-US"/>
          </a:p>
        </p:txBody>
      </p:sp>
      <p:sp>
        <p:nvSpPr>
          <p:cNvPr id="14" name="テキスト プレースホルダー 2">
            <a:extLst>
              <a:ext uri="{FF2B5EF4-FFF2-40B4-BE49-F238E27FC236}">
                <a16:creationId xmlns:a16="http://schemas.microsoft.com/office/drawing/2014/main" id="{E87AC5CB-0891-46ED-86C5-FF795F031FB1}"/>
              </a:ext>
            </a:extLst>
          </p:cNvPr>
          <p:cNvSpPr txBox="1">
            <a:spLocks/>
          </p:cNvSpPr>
          <p:nvPr/>
        </p:nvSpPr>
        <p:spPr>
          <a:xfrm>
            <a:off x="517054" y="1020574"/>
            <a:ext cx="11400125" cy="752405"/>
          </a:xfrm>
          <a:prstGeom prst="rect">
            <a:avLst/>
          </a:prstGeom>
        </p:spPr>
        <p:txBody>
          <a:bodyPr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n"/>
              <a:tabLst/>
              <a:defRPr kumimoji="1"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1968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01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ja-JP" altLang="en-US" sz="2800" dirty="0"/>
              <a:t>人間が日常的に行うタスクにも、幅広く対応可能。</a:t>
            </a:r>
            <a:endParaRPr lang="en-US" altLang="ja-JP" sz="2800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7E7292E2-FDCA-420C-BABF-1E6510C0104D}"/>
              </a:ext>
            </a:extLst>
          </p:cNvPr>
          <p:cNvSpPr txBox="1"/>
          <p:nvPr/>
        </p:nvSpPr>
        <p:spPr>
          <a:xfrm>
            <a:off x="571984" y="-20412"/>
            <a:ext cx="28361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2. </a:t>
            </a:r>
            <a:r>
              <a:rPr kumimoji="1" lang="en-US" altLang="ja-JP" sz="1600" b="1" dirty="0" err="1">
                <a:solidFill>
                  <a:schemeClr val="bg1"/>
                </a:solidFill>
              </a:rPr>
              <a:t>ChatGPT</a:t>
            </a:r>
            <a:endParaRPr kumimoji="1" lang="ja-JP" altLang="en-US" sz="1600" b="1" dirty="0">
              <a:solidFill>
                <a:schemeClr val="bg1"/>
              </a:solidFill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10C4DBC7-69FC-41F9-810A-8139147CFE05}"/>
              </a:ext>
            </a:extLst>
          </p:cNvPr>
          <p:cNvSpPr/>
          <p:nvPr/>
        </p:nvSpPr>
        <p:spPr>
          <a:xfrm>
            <a:off x="686932" y="2528068"/>
            <a:ext cx="2280671" cy="4953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dirty="0">
                <a:solidFill>
                  <a:schemeClr val="tx1"/>
                </a:solidFill>
              </a:rPr>
              <a:t>文章の校正・添削</a:t>
            </a: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756BA952-E94F-47EC-57C7-AA6DFDEAD63B}"/>
              </a:ext>
            </a:extLst>
          </p:cNvPr>
          <p:cNvSpPr/>
          <p:nvPr/>
        </p:nvSpPr>
        <p:spPr>
          <a:xfrm>
            <a:off x="686932" y="3121042"/>
            <a:ext cx="2280671" cy="4953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dirty="0">
                <a:solidFill>
                  <a:schemeClr val="tx1"/>
                </a:solidFill>
              </a:rPr>
              <a:t>文章・概念の要約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C5BB1FC9-000C-E951-3D92-40C296B853ED}"/>
              </a:ext>
            </a:extLst>
          </p:cNvPr>
          <p:cNvSpPr/>
          <p:nvPr/>
        </p:nvSpPr>
        <p:spPr>
          <a:xfrm>
            <a:off x="7138225" y="2543589"/>
            <a:ext cx="4747596" cy="4932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</a:rPr>
              <a:t>従来から可能なタスクだが、精度が大幅に向上</a:t>
            </a: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2AC0C4F1-1B9F-75C3-84AA-1B97BC66A3D2}"/>
              </a:ext>
            </a:extLst>
          </p:cNvPr>
          <p:cNvSpPr/>
          <p:nvPr/>
        </p:nvSpPr>
        <p:spPr>
          <a:xfrm>
            <a:off x="7510446" y="4561318"/>
            <a:ext cx="4003155" cy="4932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</a:rPr>
              <a:t>新規に対応可能なレベルとなったタスク</a:t>
            </a: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26267D10-AE1F-FB7E-5AE2-E05764C6EBF3}"/>
              </a:ext>
            </a:extLst>
          </p:cNvPr>
          <p:cNvSpPr/>
          <p:nvPr/>
        </p:nvSpPr>
        <p:spPr>
          <a:xfrm>
            <a:off x="675594" y="3979207"/>
            <a:ext cx="2280671" cy="4953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dirty="0">
                <a:solidFill>
                  <a:schemeClr val="tx1"/>
                </a:solidFill>
              </a:rPr>
              <a:t>議論</a:t>
            </a: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78812D63-2C05-DF22-A5AE-93C4940AFF25}"/>
              </a:ext>
            </a:extLst>
          </p:cNvPr>
          <p:cNvSpPr/>
          <p:nvPr/>
        </p:nvSpPr>
        <p:spPr>
          <a:xfrm>
            <a:off x="699883" y="3979207"/>
            <a:ext cx="2280671" cy="4953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dirty="0">
                <a:solidFill>
                  <a:schemeClr val="tx1"/>
                </a:solidFill>
              </a:rPr>
              <a:t>思考の壁打ち・指摘</a:t>
            </a: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19AFF06A-4714-EE87-EB93-9440B2160581}"/>
              </a:ext>
            </a:extLst>
          </p:cNvPr>
          <p:cNvSpPr/>
          <p:nvPr/>
        </p:nvSpPr>
        <p:spPr>
          <a:xfrm>
            <a:off x="675593" y="4576848"/>
            <a:ext cx="2280671" cy="4953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dirty="0">
                <a:solidFill>
                  <a:schemeClr val="tx1"/>
                </a:solidFill>
              </a:rPr>
              <a:t>論点抽出・整理</a:t>
            </a: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83576C7A-584B-23FE-8E4A-1A574E96CBD0}"/>
              </a:ext>
            </a:extLst>
          </p:cNvPr>
          <p:cNvSpPr/>
          <p:nvPr/>
        </p:nvSpPr>
        <p:spPr>
          <a:xfrm>
            <a:off x="686932" y="5189726"/>
            <a:ext cx="2280671" cy="4953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dirty="0">
                <a:solidFill>
                  <a:schemeClr val="tx1"/>
                </a:solidFill>
              </a:rPr>
              <a:t>アイディア提案</a:t>
            </a:r>
          </a:p>
        </p:txBody>
      </p:sp>
      <p:sp>
        <p:nvSpPr>
          <p:cNvPr id="16" name="右中かっこ 15">
            <a:extLst>
              <a:ext uri="{FF2B5EF4-FFF2-40B4-BE49-F238E27FC236}">
                <a16:creationId xmlns:a16="http://schemas.microsoft.com/office/drawing/2014/main" id="{220128A8-C34A-1BB5-072F-277F5FAE3E9B}"/>
              </a:ext>
            </a:extLst>
          </p:cNvPr>
          <p:cNvSpPr/>
          <p:nvPr/>
        </p:nvSpPr>
        <p:spPr>
          <a:xfrm>
            <a:off x="6779418" y="3872048"/>
            <a:ext cx="222315" cy="1871789"/>
          </a:xfrm>
          <a:prstGeom prst="rightBrace">
            <a:avLst/>
          </a:prstGeom>
          <a:ln>
            <a:solidFill>
              <a:schemeClr val="accent4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AFE2BCDA-B1D9-326B-FECC-9EB8F7A9CB8D}"/>
              </a:ext>
            </a:extLst>
          </p:cNvPr>
          <p:cNvSpPr/>
          <p:nvPr/>
        </p:nvSpPr>
        <p:spPr>
          <a:xfrm>
            <a:off x="688064" y="1935094"/>
            <a:ext cx="2280671" cy="4953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dirty="0">
                <a:solidFill>
                  <a:schemeClr val="tx1"/>
                </a:solidFill>
              </a:rPr>
              <a:t>文章の翻訳</a:t>
            </a:r>
          </a:p>
        </p:txBody>
      </p:sp>
      <p:sp>
        <p:nvSpPr>
          <p:cNvPr id="18" name="右中かっこ 17">
            <a:extLst>
              <a:ext uri="{FF2B5EF4-FFF2-40B4-BE49-F238E27FC236}">
                <a16:creationId xmlns:a16="http://schemas.microsoft.com/office/drawing/2014/main" id="{F2ED5B48-3359-7DC3-853D-B5E052810A12}"/>
              </a:ext>
            </a:extLst>
          </p:cNvPr>
          <p:cNvSpPr/>
          <p:nvPr/>
        </p:nvSpPr>
        <p:spPr>
          <a:xfrm>
            <a:off x="6803708" y="1830469"/>
            <a:ext cx="198025" cy="1920926"/>
          </a:xfrm>
          <a:prstGeom prst="rightBrace">
            <a:avLst/>
          </a:prstGeom>
          <a:ln>
            <a:solidFill>
              <a:schemeClr val="accent3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CE96D270-D353-BF17-BB24-293D682DCC21}"/>
              </a:ext>
            </a:extLst>
          </p:cNvPr>
          <p:cNvSpPr txBox="1"/>
          <p:nvPr/>
        </p:nvSpPr>
        <p:spPr>
          <a:xfrm>
            <a:off x="9339414" y="5885249"/>
            <a:ext cx="25777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/>
              <a:t>https://t.co/iYKbNSR7YG</a:t>
            </a:r>
            <a:endParaRPr kumimoji="1" lang="ja-JP" altLang="en-US" sz="1400" dirty="0"/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39B2592B-BF45-565B-0EBA-1D8CF059B124}"/>
              </a:ext>
            </a:extLst>
          </p:cNvPr>
          <p:cNvSpPr/>
          <p:nvPr/>
        </p:nvSpPr>
        <p:spPr>
          <a:xfrm>
            <a:off x="3081384" y="1935094"/>
            <a:ext cx="2555075" cy="4932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1600" dirty="0">
                <a:solidFill>
                  <a:schemeClr val="tx1"/>
                </a:solidFill>
              </a:rPr>
              <a:t>「〇〇を英語に翻訳して。」</a:t>
            </a:r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A6E4750B-BCFF-C810-31C3-92E0C4CCF420}"/>
              </a:ext>
            </a:extLst>
          </p:cNvPr>
          <p:cNvSpPr/>
          <p:nvPr/>
        </p:nvSpPr>
        <p:spPr>
          <a:xfrm>
            <a:off x="3081384" y="2543589"/>
            <a:ext cx="2555075" cy="4932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1600" dirty="0">
                <a:solidFill>
                  <a:schemeClr val="tx1"/>
                </a:solidFill>
              </a:rPr>
              <a:t>「〇〇を添削して。」</a:t>
            </a:r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D875EF9E-992C-D134-CB87-F2383ECABE80}"/>
              </a:ext>
            </a:extLst>
          </p:cNvPr>
          <p:cNvSpPr/>
          <p:nvPr/>
        </p:nvSpPr>
        <p:spPr>
          <a:xfrm>
            <a:off x="3081384" y="3152084"/>
            <a:ext cx="3160253" cy="4932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1600" dirty="0">
                <a:solidFill>
                  <a:schemeClr val="tx1"/>
                </a:solidFill>
              </a:rPr>
              <a:t>「〇〇を</a:t>
            </a:r>
            <a:r>
              <a:rPr kumimoji="1" lang="en-US" altLang="ja-JP" sz="1600" dirty="0">
                <a:solidFill>
                  <a:schemeClr val="tx1"/>
                </a:solidFill>
              </a:rPr>
              <a:t>100</a:t>
            </a:r>
            <a:r>
              <a:rPr kumimoji="1" lang="ja-JP" altLang="en-US" sz="1600" dirty="0">
                <a:solidFill>
                  <a:schemeClr val="tx1"/>
                </a:solidFill>
              </a:rPr>
              <a:t>字以内に要約して。」</a:t>
            </a:r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A8FC4A4C-0A0E-1CEE-7BB5-61678AF9F4FB}"/>
              </a:ext>
            </a:extLst>
          </p:cNvPr>
          <p:cNvSpPr/>
          <p:nvPr/>
        </p:nvSpPr>
        <p:spPr>
          <a:xfrm>
            <a:off x="3081384" y="3981260"/>
            <a:ext cx="3540395" cy="4932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1600" dirty="0">
                <a:solidFill>
                  <a:schemeClr val="tx1"/>
                </a:solidFill>
              </a:rPr>
              <a:t>「あなたはプロの〇〇です。～について議論するので、改善点を指摘して。」</a:t>
            </a:r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DE0E919F-37D0-88C9-D497-13BD341A2E59}"/>
              </a:ext>
            </a:extLst>
          </p:cNvPr>
          <p:cNvSpPr/>
          <p:nvPr/>
        </p:nvSpPr>
        <p:spPr>
          <a:xfrm>
            <a:off x="3081384" y="4578901"/>
            <a:ext cx="3540395" cy="4932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1600" dirty="0">
                <a:solidFill>
                  <a:schemeClr val="tx1"/>
                </a:solidFill>
              </a:rPr>
              <a:t>「〇〇と</a:t>
            </a:r>
            <a:r>
              <a:rPr kumimoji="1" lang="en-US" altLang="ja-JP" sz="1600" dirty="0">
                <a:solidFill>
                  <a:schemeClr val="tx1"/>
                </a:solidFill>
              </a:rPr>
              <a:t>××</a:t>
            </a:r>
            <a:r>
              <a:rPr kumimoji="1" lang="ja-JP" altLang="en-US" sz="1600" dirty="0">
                <a:solidFill>
                  <a:schemeClr val="tx1"/>
                </a:solidFill>
              </a:rPr>
              <a:t>について、項目毎に表形式で比較して。」</a:t>
            </a:r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A64CCE3E-DC4F-A8B8-E9D1-EAF69FC1FDEE}"/>
              </a:ext>
            </a:extLst>
          </p:cNvPr>
          <p:cNvSpPr/>
          <p:nvPr/>
        </p:nvSpPr>
        <p:spPr>
          <a:xfrm>
            <a:off x="3081384" y="5189726"/>
            <a:ext cx="3540395" cy="4932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1600" dirty="0">
                <a:solidFill>
                  <a:schemeClr val="tx1"/>
                </a:solidFill>
              </a:rPr>
              <a:t>「人気の出るグルメブログを書きたいです。その案を提示して。」</a:t>
            </a:r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7A959E31-413E-FB79-E81E-3D155275C752}"/>
              </a:ext>
            </a:extLst>
          </p:cNvPr>
          <p:cNvSpPr/>
          <p:nvPr/>
        </p:nvSpPr>
        <p:spPr>
          <a:xfrm>
            <a:off x="8414428" y="2988105"/>
            <a:ext cx="2195190" cy="4932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</a:rPr>
              <a:t>（</a:t>
            </a:r>
            <a:r>
              <a:rPr kumimoji="1" lang="ja-JP" altLang="en-US" b="1" dirty="0">
                <a:solidFill>
                  <a:schemeClr val="tx1"/>
                </a:solidFill>
              </a:rPr>
              <a:t>人間オリジナル</a:t>
            </a:r>
            <a:r>
              <a:rPr kumimoji="1" lang="ja-JP" altLang="en-US" dirty="0">
                <a:solidFill>
                  <a:schemeClr val="tx1"/>
                </a:solidFill>
              </a:rPr>
              <a:t>）</a:t>
            </a:r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AAF32924-E9E7-F8C5-F0B0-E37B5B684291}"/>
              </a:ext>
            </a:extLst>
          </p:cNvPr>
          <p:cNvSpPr/>
          <p:nvPr/>
        </p:nvSpPr>
        <p:spPr>
          <a:xfrm>
            <a:off x="8414428" y="4969477"/>
            <a:ext cx="2195190" cy="4932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</a:rPr>
              <a:t>（</a:t>
            </a:r>
            <a:r>
              <a:rPr kumimoji="1" lang="en-US" altLang="ja-JP" b="1" dirty="0">
                <a:solidFill>
                  <a:schemeClr val="tx1"/>
                </a:solidFill>
              </a:rPr>
              <a:t>AI</a:t>
            </a:r>
            <a:r>
              <a:rPr kumimoji="1" lang="ja-JP" altLang="en-US" b="1" dirty="0">
                <a:solidFill>
                  <a:schemeClr val="tx1"/>
                </a:solidFill>
              </a:rPr>
              <a:t>オリジナル</a:t>
            </a:r>
            <a:r>
              <a:rPr kumimoji="1" lang="ja-JP" altLang="en-US" dirty="0">
                <a:solidFill>
                  <a:schemeClr val="tx1"/>
                </a:solidFill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13104597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DF058F9-220C-494C-A522-7EB3101CCC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055" y="241034"/>
            <a:ext cx="11400125" cy="518094"/>
          </a:xfrm>
        </p:spPr>
        <p:txBody>
          <a:bodyPr/>
          <a:lstStyle/>
          <a:p>
            <a:r>
              <a:rPr lang="en-US" altLang="ja-JP" dirty="0" err="1"/>
              <a:t>ChatGPT</a:t>
            </a:r>
            <a:r>
              <a:rPr lang="ja-JP" altLang="en-US" dirty="0"/>
              <a:t>の利用形態</a:t>
            </a:r>
            <a:endParaRPr lang="en-US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7C908698-33E3-4166-A44C-D1A22B2C637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12</a:t>
            </a:fld>
            <a:endParaRPr kumimoji="1" lang="ja-JP" altLang="en-US"/>
          </a:p>
        </p:txBody>
      </p:sp>
      <p:sp>
        <p:nvSpPr>
          <p:cNvPr id="14" name="テキスト プレースホルダー 2">
            <a:extLst>
              <a:ext uri="{FF2B5EF4-FFF2-40B4-BE49-F238E27FC236}">
                <a16:creationId xmlns:a16="http://schemas.microsoft.com/office/drawing/2014/main" id="{E87AC5CB-0891-46ED-86C5-FF795F031FB1}"/>
              </a:ext>
            </a:extLst>
          </p:cNvPr>
          <p:cNvSpPr txBox="1">
            <a:spLocks/>
          </p:cNvSpPr>
          <p:nvPr/>
        </p:nvSpPr>
        <p:spPr>
          <a:xfrm>
            <a:off x="517054" y="1020575"/>
            <a:ext cx="11400125" cy="984607"/>
          </a:xfrm>
          <a:prstGeom prst="rect">
            <a:avLst/>
          </a:prstGeom>
        </p:spPr>
        <p:txBody>
          <a:bodyPr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n"/>
              <a:tabLst/>
              <a:defRPr kumimoji="1"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1968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01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ja-JP" altLang="en-US" sz="2800" dirty="0"/>
              <a:t>プランによって、使用可能な</a:t>
            </a:r>
            <a:r>
              <a:rPr lang="en-US" altLang="ja-JP" sz="2800" dirty="0"/>
              <a:t>GPT</a:t>
            </a:r>
            <a:r>
              <a:rPr lang="ja-JP" altLang="en-US" sz="2800" dirty="0"/>
              <a:t>のバージョンや機能が異なる。</a:t>
            </a:r>
            <a:endParaRPr lang="en-US" altLang="ja-JP" sz="2800" dirty="0"/>
          </a:p>
          <a:p>
            <a:pPr lvl="1">
              <a:defRPr/>
            </a:pPr>
            <a:r>
              <a:rPr lang="ja-JP" altLang="en-US" sz="2400" dirty="0"/>
              <a:t>課金制の</a:t>
            </a:r>
            <a:r>
              <a:rPr lang="en-US" altLang="ja-JP" sz="2400" dirty="0"/>
              <a:t>plus</a:t>
            </a:r>
            <a:r>
              <a:rPr lang="ja-JP" altLang="en-US" sz="2400" dirty="0"/>
              <a:t>ユーザは、高精度モデルや最新機能の先行利用が可能</a:t>
            </a:r>
            <a:endParaRPr lang="en-US" altLang="ja-JP" sz="2400" dirty="0"/>
          </a:p>
          <a:p>
            <a:pPr lvl="1">
              <a:defRPr/>
            </a:pPr>
            <a:r>
              <a:rPr lang="ja-JP" altLang="en-US" sz="2400" dirty="0"/>
              <a:t>ただし、今後無償版にも展開される可能性もある</a:t>
            </a:r>
            <a:endParaRPr lang="en-US" altLang="ja-JP" sz="2400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7E7292E2-FDCA-420C-BABF-1E6510C0104D}"/>
              </a:ext>
            </a:extLst>
          </p:cNvPr>
          <p:cNvSpPr txBox="1"/>
          <p:nvPr/>
        </p:nvSpPr>
        <p:spPr>
          <a:xfrm>
            <a:off x="571984" y="-20412"/>
            <a:ext cx="28361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2. </a:t>
            </a:r>
            <a:r>
              <a:rPr kumimoji="1" lang="en-US" altLang="ja-JP" sz="1600" b="1" dirty="0" err="1">
                <a:solidFill>
                  <a:schemeClr val="bg1"/>
                </a:solidFill>
              </a:rPr>
              <a:t>ChatGPT</a:t>
            </a:r>
            <a:endParaRPr kumimoji="1" lang="ja-JP" altLang="en-US" sz="1600" b="1" dirty="0">
              <a:solidFill>
                <a:schemeClr val="bg1"/>
              </a:solidFill>
            </a:endParaRPr>
          </a:p>
        </p:txBody>
      </p:sp>
      <p:graphicFrame>
        <p:nvGraphicFramePr>
          <p:cNvPr id="23" name="表 4">
            <a:extLst>
              <a:ext uri="{FF2B5EF4-FFF2-40B4-BE49-F238E27FC236}">
                <a16:creationId xmlns:a16="http://schemas.microsoft.com/office/drawing/2014/main" id="{D5AC0D28-C9F7-C325-EB5D-C4268763AD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5329209"/>
              </p:ext>
            </p:extLst>
          </p:nvPr>
        </p:nvGraphicFramePr>
        <p:xfrm>
          <a:off x="1299383" y="3179445"/>
          <a:ext cx="9593233" cy="158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65022">
                  <a:extLst>
                    <a:ext uri="{9D8B030D-6E8A-4147-A177-3AD203B41FA5}">
                      <a16:colId xmlns:a16="http://schemas.microsoft.com/office/drawing/2014/main" val="3133515642"/>
                    </a:ext>
                  </a:extLst>
                </a:gridCol>
                <a:gridCol w="1436170">
                  <a:extLst>
                    <a:ext uri="{9D8B030D-6E8A-4147-A177-3AD203B41FA5}">
                      <a16:colId xmlns:a16="http://schemas.microsoft.com/office/drawing/2014/main" val="2037738930"/>
                    </a:ext>
                  </a:extLst>
                </a:gridCol>
                <a:gridCol w="1895475">
                  <a:extLst>
                    <a:ext uri="{9D8B030D-6E8A-4147-A177-3AD203B41FA5}">
                      <a16:colId xmlns:a16="http://schemas.microsoft.com/office/drawing/2014/main" val="2460280327"/>
                    </a:ext>
                  </a:extLst>
                </a:gridCol>
                <a:gridCol w="2143125">
                  <a:extLst>
                    <a:ext uri="{9D8B030D-6E8A-4147-A177-3AD203B41FA5}">
                      <a16:colId xmlns:a16="http://schemas.microsoft.com/office/drawing/2014/main" val="798290299"/>
                    </a:ext>
                  </a:extLst>
                </a:gridCol>
                <a:gridCol w="2253441">
                  <a:extLst>
                    <a:ext uri="{9D8B030D-6E8A-4147-A177-3AD203B41FA5}">
                      <a16:colId xmlns:a16="http://schemas.microsoft.com/office/drawing/2014/main" val="26560224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kumimoji="1" lang="ja-JP" altLang="en-US" sz="2000" b="1" dirty="0">
                          <a:solidFill>
                            <a:schemeClr val="bg1"/>
                          </a:solidFill>
                        </a:rPr>
                        <a:t>利用形態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000" dirty="0"/>
                        <a:t>プラン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000" b="1" dirty="0">
                          <a:solidFill>
                            <a:schemeClr val="bg1"/>
                          </a:solidFill>
                        </a:rPr>
                        <a:t>料金</a:t>
                      </a:r>
                      <a:endParaRPr kumimoji="1" lang="ja-JP" altLang="en-US" sz="20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000" b="1" dirty="0">
                          <a:solidFill>
                            <a:schemeClr val="bg1"/>
                          </a:solidFill>
                        </a:rPr>
                        <a:t>GPT </a:t>
                      </a:r>
                      <a:r>
                        <a:rPr kumimoji="1" lang="ja-JP" altLang="en-US" sz="2000" b="1" dirty="0">
                          <a:solidFill>
                            <a:schemeClr val="bg1"/>
                          </a:solidFill>
                        </a:rPr>
                        <a:t>バージョン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000" b="1" dirty="0">
                          <a:solidFill>
                            <a:schemeClr val="bg1"/>
                          </a:solidFill>
                        </a:rPr>
                        <a:t>アクセス制限</a:t>
                      </a:r>
                      <a:endParaRPr kumimoji="1" lang="ja-JP" altLang="en-US" sz="20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805461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000" b="1" dirty="0">
                          <a:solidFill>
                            <a:schemeClr val="bg1"/>
                          </a:solidFill>
                        </a:rPr>
                        <a:t>Web</a:t>
                      </a:r>
                      <a:r>
                        <a:rPr kumimoji="1" lang="ja-JP" altLang="en-US" sz="2000" b="1" dirty="0">
                          <a:solidFill>
                            <a:schemeClr val="bg1"/>
                          </a:solidFill>
                        </a:rPr>
                        <a:t>サービス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000" dirty="0"/>
                        <a:t>無償版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000" dirty="0"/>
                        <a:t>無料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000" dirty="0"/>
                        <a:t>V3.5</a:t>
                      </a:r>
                      <a:endParaRPr kumimoji="1" lang="ja-JP" alt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000" dirty="0"/>
                        <a:t>有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7658535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ja-JP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/>
                        <a:t>plus</a:t>
                      </a:r>
                      <a:endParaRPr kumimoji="1" lang="ja-JP" alt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000" dirty="0"/>
                        <a:t>月額</a:t>
                      </a:r>
                      <a:r>
                        <a:rPr kumimoji="1" lang="en-US" altLang="ja-JP" sz="2000" dirty="0"/>
                        <a:t>20</a:t>
                      </a:r>
                      <a:r>
                        <a:rPr kumimoji="1" lang="ja-JP" altLang="en-US" sz="2000" dirty="0"/>
                        <a:t>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000" dirty="0"/>
                        <a:t>V3.5 / V4.0</a:t>
                      </a:r>
                      <a:endParaRPr kumimoji="1" lang="ja-JP" alt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000" dirty="0"/>
                        <a:t>無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8950399"/>
                  </a:ext>
                </a:extLst>
              </a:tr>
              <a:tr h="37276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000" b="1" dirty="0">
                          <a:solidFill>
                            <a:schemeClr val="bg1"/>
                          </a:solidFill>
                        </a:rPr>
                        <a:t>API</a:t>
                      </a:r>
                      <a:endParaRPr kumimoji="1" lang="ja-JP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000" dirty="0"/>
                        <a:t>―</a:t>
                      </a:r>
                      <a:endParaRPr kumimoji="1" lang="ja-JP" alt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000" dirty="0"/>
                        <a:t>従量課金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000" dirty="0"/>
                        <a:t>V3.5 / V4.0</a:t>
                      </a:r>
                      <a:endParaRPr kumimoji="1" lang="ja-JP" alt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000" dirty="0"/>
                        <a:t>無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81983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020144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DF058F9-220C-494C-A522-7EB3101CCC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055" y="241034"/>
            <a:ext cx="11400125" cy="518094"/>
          </a:xfrm>
        </p:spPr>
        <p:txBody>
          <a:bodyPr/>
          <a:lstStyle/>
          <a:p>
            <a:r>
              <a:rPr lang="en-US" altLang="ja-JP" dirty="0"/>
              <a:t>GPT</a:t>
            </a:r>
            <a:r>
              <a:rPr lang="ja-JP" altLang="en-US" dirty="0"/>
              <a:t>のバージョン</a:t>
            </a:r>
            <a:endParaRPr lang="en-US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7C908698-33E3-4166-A44C-D1A22B2C637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13</a:t>
            </a:fld>
            <a:endParaRPr kumimoji="1" lang="ja-JP" altLang="en-US"/>
          </a:p>
        </p:txBody>
      </p:sp>
      <p:sp>
        <p:nvSpPr>
          <p:cNvPr id="14" name="テキスト プレースホルダー 2">
            <a:extLst>
              <a:ext uri="{FF2B5EF4-FFF2-40B4-BE49-F238E27FC236}">
                <a16:creationId xmlns:a16="http://schemas.microsoft.com/office/drawing/2014/main" id="{E87AC5CB-0891-46ED-86C5-FF795F031FB1}"/>
              </a:ext>
            </a:extLst>
          </p:cNvPr>
          <p:cNvSpPr txBox="1">
            <a:spLocks/>
          </p:cNvSpPr>
          <p:nvPr/>
        </p:nvSpPr>
        <p:spPr>
          <a:xfrm>
            <a:off x="517054" y="1020574"/>
            <a:ext cx="11400125" cy="984607"/>
          </a:xfrm>
          <a:prstGeom prst="rect">
            <a:avLst/>
          </a:prstGeom>
        </p:spPr>
        <p:txBody>
          <a:bodyPr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n"/>
              <a:tabLst/>
              <a:defRPr kumimoji="1"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1968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01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ja-JP" sz="2800" dirty="0"/>
              <a:t>GPT</a:t>
            </a:r>
            <a:r>
              <a:rPr lang="ja-JP" altLang="en-US" sz="2800" dirty="0"/>
              <a:t>には、二つのバージョン（</a:t>
            </a:r>
            <a:r>
              <a:rPr lang="en-US" altLang="ja-JP" sz="2800" dirty="0"/>
              <a:t>V3.5</a:t>
            </a:r>
            <a:r>
              <a:rPr lang="ja-JP" altLang="en-US" sz="2800" dirty="0"/>
              <a:t>と</a:t>
            </a:r>
            <a:r>
              <a:rPr lang="en-US" altLang="ja-JP" sz="2800" dirty="0"/>
              <a:t>V4.0</a:t>
            </a:r>
            <a:r>
              <a:rPr lang="ja-JP" altLang="en-US" sz="2800" dirty="0"/>
              <a:t>）があり、性能や対応可能なデータ形式が異なる。</a:t>
            </a:r>
            <a:endParaRPr lang="en-US" altLang="ja-JP" sz="2800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7E7292E2-FDCA-420C-BABF-1E6510C0104D}"/>
              </a:ext>
            </a:extLst>
          </p:cNvPr>
          <p:cNvSpPr txBox="1"/>
          <p:nvPr/>
        </p:nvSpPr>
        <p:spPr>
          <a:xfrm>
            <a:off x="571984" y="-20412"/>
            <a:ext cx="28361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2. </a:t>
            </a:r>
            <a:r>
              <a:rPr kumimoji="1" lang="en-US" altLang="ja-JP" sz="1600" b="1" dirty="0" err="1">
                <a:solidFill>
                  <a:schemeClr val="bg1"/>
                </a:solidFill>
              </a:rPr>
              <a:t>ChatGPT</a:t>
            </a:r>
            <a:endParaRPr kumimoji="1" lang="ja-JP" altLang="en-US" sz="1600" b="1" dirty="0">
              <a:solidFill>
                <a:schemeClr val="bg1"/>
              </a:solidFill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B04B65F7-9F32-0EFD-4CD9-2794A67FF6C7}"/>
              </a:ext>
            </a:extLst>
          </p:cNvPr>
          <p:cNvSpPr txBox="1"/>
          <p:nvPr/>
        </p:nvSpPr>
        <p:spPr>
          <a:xfrm>
            <a:off x="1470603" y="2706327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/>
              <a:t>V3.5</a:t>
            </a:r>
            <a:endParaRPr kumimoji="1" lang="ja-JP" altLang="en-US" dirty="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AE1F348C-CA17-3AB6-B11C-653A257E8133}"/>
              </a:ext>
            </a:extLst>
          </p:cNvPr>
          <p:cNvSpPr txBox="1"/>
          <p:nvPr/>
        </p:nvSpPr>
        <p:spPr>
          <a:xfrm>
            <a:off x="4690697" y="2703063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/>
              <a:t>V4.0</a:t>
            </a:r>
            <a:endParaRPr kumimoji="1" lang="ja-JP" altLang="en-US" dirty="0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82F8F7F4-0F9E-9028-C5AC-93DF447E2142}"/>
              </a:ext>
            </a:extLst>
          </p:cNvPr>
          <p:cNvSpPr txBox="1"/>
          <p:nvPr/>
        </p:nvSpPr>
        <p:spPr>
          <a:xfrm>
            <a:off x="2893790" y="193550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/>
              <a:t>回答精度</a:t>
            </a: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B040D83F-5E74-03B4-3E0D-62DC0EA4A526}"/>
              </a:ext>
            </a:extLst>
          </p:cNvPr>
          <p:cNvSpPr txBox="1"/>
          <p:nvPr/>
        </p:nvSpPr>
        <p:spPr>
          <a:xfrm>
            <a:off x="3244174" y="2706327"/>
            <a:ext cx="4924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400" dirty="0"/>
              <a:t>＜</a:t>
            </a: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6FB3B232-6DBA-032E-04B5-4F0E9A3557F3}"/>
              </a:ext>
            </a:extLst>
          </p:cNvPr>
          <p:cNvSpPr txBox="1"/>
          <p:nvPr/>
        </p:nvSpPr>
        <p:spPr>
          <a:xfrm>
            <a:off x="8397892" y="1935502"/>
            <a:ext cx="1937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/>
              <a:t>入力データ形式</a:t>
            </a: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1E75A87E-3873-10A3-14FF-BC8E87B1C37C}"/>
              </a:ext>
            </a:extLst>
          </p:cNvPr>
          <p:cNvSpPr txBox="1"/>
          <p:nvPr/>
        </p:nvSpPr>
        <p:spPr>
          <a:xfrm>
            <a:off x="7433837" y="2794133"/>
            <a:ext cx="1254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/>
              <a:t>文章のみ</a:t>
            </a: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225F52ED-5749-F25C-13D4-C7E60C6A367B}"/>
              </a:ext>
            </a:extLst>
          </p:cNvPr>
          <p:cNvSpPr txBox="1"/>
          <p:nvPr/>
        </p:nvSpPr>
        <p:spPr>
          <a:xfrm>
            <a:off x="9880095" y="2802004"/>
            <a:ext cx="1575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/>
              <a:t>画像／文章</a:t>
            </a: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6D105B0D-00EB-B2F1-EEBE-0BC6C9F9E843}"/>
              </a:ext>
            </a:extLst>
          </p:cNvPr>
          <p:cNvSpPr txBox="1"/>
          <p:nvPr/>
        </p:nvSpPr>
        <p:spPr>
          <a:xfrm>
            <a:off x="9772558" y="3104661"/>
            <a:ext cx="17907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400" dirty="0"/>
              <a:t>（マルチモーダル）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325C805F-4334-61E9-8B84-82A8879F51CC}"/>
              </a:ext>
            </a:extLst>
          </p:cNvPr>
          <p:cNvSpPr txBox="1"/>
          <p:nvPr/>
        </p:nvSpPr>
        <p:spPr>
          <a:xfrm>
            <a:off x="7731755" y="2414909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/>
              <a:t>V3.5</a:t>
            </a:r>
            <a:endParaRPr kumimoji="1" lang="ja-JP" altLang="en-US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8685CCF3-1E54-6A05-34AC-08A7B8FB72C0}"/>
              </a:ext>
            </a:extLst>
          </p:cNvPr>
          <p:cNvSpPr txBox="1"/>
          <p:nvPr/>
        </p:nvSpPr>
        <p:spPr>
          <a:xfrm>
            <a:off x="10338374" y="2414909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/>
              <a:t>V4.0</a:t>
            </a:r>
            <a:endParaRPr kumimoji="1" lang="ja-JP" altLang="en-US" dirty="0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48BC3003-23A2-A13F-D2BA-90E92FC6B1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9200" y="3302229"/>
            <a:ext cx="2838275" cy="1714347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43072661-B97A-A982-C088-382A8676F29E}"/>
              </a:ext>
            </a:extLst>
          </p:cNvPr>
          <p:cNvSpPr txBox="1"/>
          <p:nvPr/>
        </p:nvSpPr>
        <p:spPr>
          <a:xfrm>
            <a:off x="161773" y="2394513"/>
            <a:ext cx="65720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600" dirty="0"/>
              <a:t>指示：「</a:t>
            </a:r>
            <a:r>
              <a:rPr kumimoji="1" lang="en-US" altLang="ja-JP" sz="1600" dirty="0"/>
              <a:t>GPT-3</a:t>
            </a:r>
            <a:r>
              <a:rPr kumimoji="1" lang="ja-JP" altLang="en-US" sz="1600" dirty="0"/>
              <a:t>から</a:t>
            </a:r>
            <a:r>
              <a:rPr kumimoji="1" lang="en-US" altLang="ja-JP" sz="1600" dirty="0"/>
              <a:t>GPT-4</a:t>
            </a:r>
            <a:r>
              <a:rPr kumimoji="1" lang="ja-JP" altLang="en-US" sz="1600" dirty="0"/>
              <a:t>にアップグレードするとどんな利点がありますか？」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34814AEB-E331-43E9-7451-8097DD8AD92A}"/>
              </a:ext>
            </a:extLst>
          </p:cNvPr>
          <p:cNvSpPr txBox="1"/>
          <p:nvPr/>
        </p:nvSpPr>
        <p:spPr>
          <a:xfrm>
            <a:off x="152248" y="5125519"/>
            <a:ext cx="33817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400" dirty="0"/>
              <a:t>V3</a:t>
            </a:r>
            <a:r>
              <a:rPr kumimoji="1" lang="ja-JP" altLang="en-US" sz="1400" dirty="0"/>
              <a:t>と</a:t>
            </a:r>
            <a:r>
              <a:rPr kumimoji="1" lang="en-US" altLang="ja-JP" sz="1400" dirty="0"/>
              <a:t>V4</a:t>
            </a:r>
            <a:r>
              <a:rPr kumimoji="1" lang="ja-JP" altLang="en-US" sz="1400" dirty="0"/>
              <a:t>の違いを回答した後、</a:t>
            </a:r>
            <a:endParaRPr kumimoji="1" lang="en-US" altLang="ja-JP" sz="1400" dirty="0"/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400" dirty="0"/>
              <a:t>「恐らく難しいタスクでも高い性能だろう」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13612736-1580-D62E-3B3F-0A0CAA75D68C}"/>
              </a:ext>
            </a:extLst>
          </p:cNvPr>
          <p:cNvSpPr txBox="1"/>
          <p:nvPr/>
        </p:nvSpPr>
        <p:spPr>
          <a:xfrm>
            <a:off x="3163833" y="5097869"/>
            <a:ext cx="36747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400" dirty="0"/>
              <a:t>各項目について、箇条書きで違いを丁寧に回答</a:t>
            </a: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A1C6E3C9-DD53-61E8-4B35-6F808612787C}"/>
              </a:ext>
            </a:extLst>
          </p:cNvPr>
          <p:cNvSpPr txBox="1"/>
          <p:nvPr/>
        </p:nvSpPr>
        <p:spPr>
          <a:xfrm>
            <a:off x="152248" y="5897717"/>
            <a:ext cx="47755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600" dirty="0"/>
              <a:t>※</a:t>
            </a:r>
            <a:r>
              <a:rPr kumimoji="1" lang="ja-JP" altLang="en-US" sz="1600" dirty="0"/>
              <a:t>画像引用：</a:t>
            </a:r>
            <a:r>
              <a:rPr kumimoji="1" lang="en-US" altLang="ja-JP" sz="1600" dirty="0"/>
              <a:t>https://fastdx.jp/tool/gpt-4-vs-chatgpt/</a:t>
            </a:r>
            <a:endParaRPr kumimoji="1" lang="ja-JP" altLang="en-US" sz="1600" dirty="0"/>
          </a:p>
        </p:txBody>
      </p:sp>
      <p:pic>
        <p:nvPicPr>
          <p:cNvPr id="27" name="図 26">
            <a:extLst>
              <a:ext uri="{FF2B5EF4-FFF2-40B4-BE49-F238E27FC236}">
                <a16:creationId xmlns:a16="http://schemas.microsoft.com/office/drawing/2014/main" id="{829FC621-3ADB-852F-3605-CE280946D8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39" y="3311754"/>
            <a:ext cx="3418744" cy="1388865"/>
          </a:xfrm>
          <a:prstGeom prst="rect">
            <a:avLst/>
          </a:prstGeom>
        </p:spPr>
      </p:pic>
      <p:pic>
        <p:nvPicPr>
          <p:cNvPr id="28" name="図 27">
            <a:extLst>
              <a:ext uri="{FF2B5EF4-FFF2-40B4-BE49-F238E27FC236}">
                <a16:creationId xmlns:a16="http://schemas.microsoft.com/office/drawing/2014/main" id="{80322EFE-E04E-8EEB-4274-8A8A4C5DE4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4667" y="3429000"/>
            <a:ext cx="3141330" cy="2807271"/>
          </a:xfrm>
          <a:prstGeom prst="rect">
            <a:avLst/>
          </a:prstGeom>
        </p:spPr>
      </p:pic>
      <p:cxnSp>
        <p:nvCxnSpPr>
          <p:cNvPr id="29" name="直線コネクタ 28">
            <a:extLst>
              <a:ext uri="{FF2B5EF4-FFF2-40B4-BE49-F238E27FC236}">
                <a16:creationId xmlns:a16="http://schemas.microsoft.com/office/drawing/2014/main" id="{9904E992-E763-DE08-1FCE-020DEC8B65D6}"/>
              </a:ext>
            </a:extLst>
          </p:cNvPr>
          <p:cNvCxnSpPr>
            <a:cxnSpLocks/>
          </p:cNvCxnSpPr>
          <p:nvPr/>
        </p:nvCxnSpPr>
        <p:spPr>
          <a:xfrm flipH="1">
            <a:off x="301929" y="2311186"/>
            <a:ext cx="6291718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コネクタ 29">
            <a:extLst>
              <a:ext uri="{FF2B5EF4-FFF2-40B4-BE49-F238E27FC236}">
                <a16:creationId xmlns:a16="http://schemas.microsoft.com/office/drawing/2014/main" id="{3BC3475E-74BE-456D-2CB7-CD7EDD4730B6}"/>
              </a:ext>
            </a:extLst>
          </p:cNvPr>
          <p:cNvCxnSpPr>
            <a:cxnSpLocks/>
          </p:cNvCxnSpPr>
          <p:nvPr/>
        </p:nvCxnSpPr>
        <p:spPr>
          <a:xfrm flipH="1">
            <a:off x="6848103" y="2311186"/>
            <a:ext cx="5037527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0B63693A-7234-A41E-F396-CD84210DB433}"/>
              </a:ext>
            </a:extLst>
          </p:cNvPr>
          <p:cNvSpPr txBox="1"/>
          <p:nvPr/>
        </p:nvSpPr>
        <p:spPr>
          <a:xfrm>
            <a:off x="9988337" y="4554045"/>
            <a:ext cx="20737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400" dirty="0"/>
              <a:t>画像と指示文を認識した上で、レシピを提案</a:t>
            </a:r>
          </a:p>
        </p:txBody>
      </p:sp>
    </p:spTree>
    <p:extLst>
      <p:ext uri="{BB962C8B-B14F-4D97-AF65-F5344CB8AC3E}">
        <p14:creationId xmlns:p14="http://schemas.microsoft.com/office/powerpoint/2010/main" val="16555428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DF058F9-220C-494C-A522-7EB3101CCC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055" y="241034"/>
            <a:ext cx="11400125" cy="518094"/>
          </a:xfrm>
        </p:spPr>
        <p:txBody>
          <a:bodyPr/>
          <a:lstStyle/>
          <a:p>
            <a:r>
              <a:rPr lang="ja-JP" altLang="en-US" dirty="0"/>
              <a:t>生成系</a:t>
            </a:r>
            <a:r>
              <a:rPr lang="en-US" altLang="ja-JP" dirty="0"/>
              <a:t>AI</a:t>
            </a:r>
            <a:r>
              <a:rPr lang="ja-JP" altLang="en-US" dirty="0"/>
              <a:t>の</a:t>
            </a:r>
            <a:r>
              <a:rPr lang="en-US" altLang="ja-JP" dirty="0"/>
              <a:t>Prompt</a:t>
            </a:r>
            <a:r>
              <a:rPr lang="ja-JP" altLang="en-US" dirty="0"/>
              <a:t>の影響</a:t>
            </a:r>
            <a:endParaRPr lang="en-US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7C908698-33E3-4166-A44C-D1A22B2C637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14</a:t>
            </a:fld>
            <a:endParaRPr kumimoji="1" lang="ja-JP" altLang="en-US"/>
          </a:p>
        </p:txBody>
      </p:sp>
      <p:sp>
        <p:nvSpPr>
          <p:cNvPr id="14" name="テキスト プレースホルダー 2">
            <a:extLst>
              <a:ext uri="{FF2B5EF4-FFF2-40B4-BE49-F238E27FC236}">
                <a16:creationId xmlns:a16="http://schemas.microsoft.com/office/drawing/2014/main" id="{E87AC5CB-0891-46ED-86C5-FF795F031FB1}"/>
              </a:ext>
            </a:extLst>
          </p:cNvPr>
          <p:cNvSpPr txBox="1">
            <a:spLocks/>
          </p:cNvSpPr>
          <p:nvPr/>
        </p:nvSpPr>
        <p:spPr>
          <a:xfrm>
            <a:off x="517054" y="1020575"/>
            <a:ext cx="11400125" cy="636776"/>
          </a:xfrm>
          <a:prstGeom prst="rect">
            <a:avLst/>
          </a:prstGeom>
        </p:spPr>
        <p:txBody>
          <a:bodyPr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n"/>
              <a:tabLst/>
              <a:defRPr kumimoji="1"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1968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01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ja-JP" altLang="en-US" sz="2800" dirty="0"/>
              <a:t>ユーザの指示の仕方は、</a:t>
            </a:r>
            <a:r>
              <a:rPr lang="en-US" altLang="ja-JP" sz="2800" dirty="0"/>
              <a:t>AI</a:t>
            </a:r>
            <a:r>
              <a:rPr lang="ja-JP" altLang="en-US" sz="2800" dirty="0"/>
              <a:t>の出力の精度に影響を与える。</a:t>
            </a:r>
            <a:endParaRPr lang="en-US" altLang="ja-JP" sz="2800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7E7292E2-FDCA-420C-BABF-1E6510C0104D}"/>
              </a:ext>
            </a:extLst>
          </p:cNvPr>
          <p:cNvSpPr txBox="1"/>
          <p:nvPr/>
        </p:nvSpPr>
        <p:spPr>
          <a:xfrm>
            <a:off x="571984" y="-20412"/>
            <a:ext cx="28361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2. </a:t>
            </a:r>
            <a:r>
              <a:rPr kumimoji="1" lang="en-US" altLang="ja-JP" sz="1600" b="1" dirty="0" err="1">
                <a:solidFill>
                  <a:schemeClr val="bg1"/>
                </a:solidFill>
              </a:rPr>
              <a:t>ChatGPT</a:t>
            </a:r>
            <a:endParaRPr kumimoji="1" lang="ja-JP" altLang="en-US" sz="1600" b="1" dirty="0">
              <a:solidFill>
                <a:schemeClr val="bg1"/>
              </a:solidFill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7EF9954A-D448-F20D-8CF4-A73994E82858}"/>
              </a:ext>
            </a:extLst>
          </p:cNvPr>
          <p:cNvSpPr txBox="1"/>
          <p:nvPr/>
        </p:nvSpPr>
        <p:spPr>
          <a:xfrm>
            <a:off x="2378995" y="1973602"/>
            <a:ext cx="1527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/>
              <a:t>悪い指示の例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B1AA9C5C-8551-39AB-4010-3D0210B723A7}"/>
              </a:ext>
            </a:extLst>
          </p:cNvPr>
          <p:cNvSpPr txBox="1"/>
          <p:nvPr/>
        </p:nvSpPr>
        <p:spPr>
          <a:xfrm>
            <a:off x="8093092" y="1973602"/>
            <a:ext cx="1937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/>
              <a:t>良い指示の例</a:t>
            </a:r>
          </a:p>
        </p:txBody>
      </p: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FE8C001D-0D12-2570-AF8D-EC7DF3295638}"/>
              </a:ext>
            </a:extLst>
          </p:cNvPr>
          <p:cNvCxnSpPr>
            <a:cxnSpLocks/>
          </p:cNvCxnSpPr>
          <p:nvPr/>
        </p:nvCxnSpPr>
        <p:spPr>
          <a:xfrm flipH="1">
            <a:off x="543105" y="2349286"/>
            <a:ext cx="5199767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240D72A1-867B-754C-A27A-4408FA37BD9A}"/>
              </a:ext>
            </a:extLst>
          </p:cNvPr>
          <p:cNvCxnSpPr>
            <a:cxnSpLocks/>
          </p:cNvCxnSpPr>
          <p:nvPr/>
        </p:nvCxnSpPr>
        <p:spPr>
          <a:xfrm flipH="1">
            <a:off x="6104256" y="2349286"/>
            <a:ext cx="5199767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0F5AD761-FD45-E3C2-821B-9066643095EC}"/>
              </a:ext>
            </a:extLst>
          </p:cNvPr>
          <p:cNvSpPr txBox="1"/>
          <p:nvPr/>
        </p:nvSpPr>
        <p:spPr>
          <a:xfrm>
            <a:off x="2277204" y="2648848"/>
            <a:ext cx="17315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b="1" dirty="0">
                <a:solidFill>
                  <a:schemeClr val="accent1"/>
                </a:solidFill>
              </a:rPr>
              <a:t>抽象的かつ曖昧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77F72985-38F0-FD3E-AC0B-5D51EB820B3E}"/>
              </a:ext>
            </a:extLst>
          </p:cNvPr>
          <p:cNvSpPr txBox="1"/>
          <p:nvPr/>
        </p:nvSpPr>
        <p:spPr>
          <a:xfrm>
            <a:off x="8196284" y="2668223"/>
            <a:ext cx="17315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b="1" dirty="0">
                <a:solidFill>
                  <a:schemeClr val="accent1"/>
                </a:solidFill>
              </a:rPr>
              <a:t>具体的かつ正確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A007F2B8-4785-512D-DE73-1AFCC7F12F86}"/>
              </a:ext>
            </a:extLst>
          </p:cNvPr>
          <p:cNvSpPr txBox="1"/>
          <p:nvPr/>
        </p:nvSpPr>
        <p:spPr>
          <a:xfrm>
            <a:off x="2495212" y="3920181"/>
            <a:ext cx="1295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b="1" dirty="0">
                <a:solidFill>
                  <a:schemeClr val="accent4"/>
                </a:solidFill>
              </a:rPr>
              <a:t>事例を記載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62434CAC-5FBD-5DA1-80E4-376B9D4618A3}"/>
              </a:ext>
            </a:extLst>
          </p:cNvPr>
          <p:cNvSpPr txBox="1"/>
          <p:nvPr/>
        </p:nvSpPr>
        <p:spPr>
          <a:xfrm>
            <a:off x="8458393" y="3920181"/>
            <a:ext cx="1295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b="1" dirty="0">
                <a:solidFill>
                  <a:schemeClr val="accent4"/>
                </a:solidFill>
              </a:rPr>
              <a:t>事例を記載</a:t>
            </a: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BCC3C5D2-555D-FCB5-8C80-6355CC28567F}"/>
              </a:ext>
            </a:extLst>
          </p:cNvPr>
          <p:cNvSpPr txBox="1"/>
          <p:nvPr/>
        </p:nvSpPr>
        <p:spPr>
          <a:xfrm>
            <a:off x="9201564" y="5652759"/>
            <a:ext cx="2806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/>
              <a:t>（</a:t>
            </a:r>
            <a:r>
              <a:rPr kumimoji="1" lang="en-US" altLang="ja-JP" dirty="0" err="1"/>
              <a:t>ChatGPT</a:t>
            </a:r>
            <a:r>
              <a:rPr kumimoji="1" lang="en-US" altLang="ja-JP" dirty="0"/>
              <a:t> V3.5</a:t>
            </a:r>
            <a:r>
              <a:rPr kumimoji="1" lang="ja-JP" altLang="en-US" dirty="0"/>
              <a:t>を使用）</a:t>
            </a:r>
          </a:p>
        </p:txBody>
      </p:sp>
    </p:spTree>
    <p:extLst>
      <p:ext uri="{BB962C8B-B14F-4D97-AF65-F5344CB8AC3E}">
        <p14:creationId xmlns:p14="http://schemas.microsoft.com/office/powerpoint/2010/main" val="27022520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DF058F9-220C-494C-A522-7EB3101CCC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055" y="241034"/>
            <a:ext cx="11400125" cy="518094"/>
          </a:xfrm>
        </p:spPr>
        <p:txBody>
          <a:bodyPr/>
          <a:lstStyle/>
          <a:p>
            <a:r>
              <a:rPr lang="en-US" altLang="ja-JP" dirty="0"/>
              <a:t>Prompt</a:t>
            </a:r>
            <a:r>
              <a:rPr lang="ja-JP" altLang="en-US" dirty="0"/>
              <a:t> </a:t>
            </a:r>
            <a:r>
              <a:rPr lang="en-US" altLang="ja-JP" dirty="0"/>
              <a:t>Engineering</a:t>
            </a:r>
            <a:endParaRPr lang="en-US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7C908698-33E3-4166-A44C-D1A22B2C637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15</a:t>
            </a:fld>
            <a:endParaRPr kumimoji="1" lang="ja-JP" altLang="en-US"/>
          </a:p>
        </p:txBody>
      </p:sp>
      <p:sp>
        <p:nvSpPr>
          <p:cNvPr id="14" name="テキスト プレースホルダー 2">
            <a:extLst>
              <a:ext uri="{FF2B5EF4-FFF2-40B4-BE49-F238E27FC236}">
                <a16:creationId xmlns:a16="http://schemas.microsoft.com/office/drawing/2014/main" id="{E87AC5CB-0891-46ED-86C5-FF795F031FB1}"/>
              </a:ext>
            </a:extLst>
          </p:cNvPr>
          <p:cNvSpPr txBox="1">
            <a:spLocks/>
          </p:cNvSpPr>
          <p:nvPr/>
        </p:nvSpPr>
        <p:spPr>
          <a:xfrm>
            <a:off x="517054" y="1020575"/>
            <a:ext cx="11400125" cy="3408550"/>
          </a:xfrm>
          <a:prstGeom prst="rect">
            <a:avLst/>
          </a:prstGeom>
        </p:spPr>
        <p:txBody>
          <a:bodyPr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n"/>
              <a:tabLst/>
              <a:defRPr kumimoji="1"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1968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01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ja-JP" altLang="en-US" sz="2800" dirty="0"/>
              <a:t>ユーザは、出力を改善するために、</a:t>
            </a:r>
            <a:r>
              <a:rPr lang="en-US" altLang="ja-JP" sz="2800" dirty="0"/>
              <a:t>AI</a:t>
            </a:r>
            <a:r>
              <a:rPr lang="ja-JP" altLang="en-US" sz="2800" dirty="0"/>
              <a:t>への指示を試行錯誤するようになる（</a:t>
            </a:r>
            <a:r>
              <a:rPr lang="en-US" altLang="ja-JP" sz="2800" dirty="0"/>
              <a:t>Prompt Engineering</a:t>
            </a:r>
            <a:r>
              <a:rPr lang="ja-JP" altLang="en-US" sz="2800" dirty="0"/>
              <a:t>）。</a:t>
            </a:r>
            <a:endParaRPr lang="en-US" altLang="ja-JP" sz="2800" dirty="0"/>
          </a:p>
          <a:p>
            <a:pPr>
              <a:defRPr/>
            </a:pPr>
            <a:r>
              <a:rPr lang="en-US" altLang="ja-JP" sz="2800" dirty="0"/>
              <a:t>Prompt Engineering Guide※</a:t>
            </a:r>
            <a:r>
              <a:rPr lang="ja-JP" altLang="en-US" sz="2800" dirty="0"/>
              <a:t>に従い、パターン化した指示をすることで、ある程度安定した精度を出せる。</a:t>
            </a:r>
            <a:endParaRPr lang="en-US" altLang="ja-JP" sz="2800" dirty="0"/>
          </a:p>
          <a:p>
            <a:pPr lvl="1">
              <a:defRPr/>
            </a:pPr>
            <a:r>
              <a:rPr lang="en-US" altLang="ja-JP" sz="2400" dirty="0"/>
              <a:t>Prompt Processing</a:t>
            </a:r>
            <a:r>
              <a:rPr lang="ja-JP" altLang="en-US" sz="2400" dirty="0"/>
              <a:t>：指示、制約などの文法に従って記述</a:t>
            </a:r>
            <a:endParaRPr lang="en-US" altLang="ja-JP" sz="2400" dirty="0"/>
          </a:p>
          <a:p>
            <a:pPr lvl="1">
              <a:defRPr/>
            </a:pPr>
            <a:r>
              <a:rPr lang="en-US" altLang="ja-JP" sz="2400" dirty="0"/>
              <a:t>Few-shot Learning</a:t>
            </a:r>
            <a:r>
              <a:rPr lang="ja-JP" altLang="en-US" sz="2400" dirty="0"/>
              <a:t>：回答例も同時に提示</a:t>
            </a:r>
            <a:endParaRPr lang="en-US" altLang="ja-JP" sz="2400" dirty="0"/>
          </a:p>
          <a:p>
            <a:pPr lvl="1">
              <a:defRPr/>
            </a:pPr>
            <a:r>
              <a:rPr lang="en-US" altLang="ja-JP" sz="2400" dirty="0"/>
              <a:t>Chain of Thought</a:t>
            </a:r>
            <a:r>
              <a:rPr lang="ja-JP" altLang="en-US" sz="2400" dirty="0"/>
              <a:t>：「過程を段階的に記述」と指示</a:t>
            </a:r>
            <a:endParaRPr lang="en-US" altLang="ja-JP" sz="2400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7E7292E2-FDCA-420C-BABF-1E6510C0104D}"/>
              </a:ext>
            </a:extLst>
          </p:cNvPr>
          <p:cNvSpPr txBox="1"/>
          <p:nvPr/>
        </p:nvSpPr>
        <p:spPr>
          <a:xfrm>
            <a:off x="571984" y="-20412"/>
            <a:ext cx="28361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2. </a:t>
            </a:r>
            <a:r>
              <a:rPr kumimoji="1" lang="en-US" altLang="ja-JP" sz="1600" b="1" dirty="0" err="1">
                <a:solidFill>
                  <a:schemeClr val="bg1"/>
                </a:solidFill>
              </a:rPr>
              <a:t>ChatGPT</a:t>
            </a:r>
            <a:endParaRPr kumimoji="1" lang="ja-JP" altLang="en-US" sz="1600" b="1" dirty="0">
              <a:solidFill>
                <a:schemeClr val="bg1"/>
              </a:solidFill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0DEA46B3-B01E-EA49-8240-24DF3A79D69B}"/>
              </a:ext>
            </a:extLst>
          </p:cNvPr>
          <p:cNvSpPr txBox="1"/>
          <p:nvPr/>
        </p:nvSpPr>
        <p:spPr>
          <a:xfrm>
            <a:off x="517054" y="5837426"/>
            <a:ext cx="64390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600" dirty="0"/>
              <a:t>※https://www.promptingguide.ai/jp</a:t>
            </a:r>
            <a:r>
              <a:rPr kumimoji="1" lang="ja-JP" altLang="en-US" sz="1600" dirty="0"/>
              <a:t>（日本語版も</a:t>
            </a:r>
            <a:r>
              <a:rPr kumimoji="1" lang="en-US" altLang="ja-JP" sz="1600" dirty="0"/>
              <a:t>2023</a:t>
            </a:r>
            <a:r>
              <a:rPr kumimoji="1" lang="ja-JP" altLang="en-US" sz="1600" dirty="0"/>
              <a:t>年</a:t>
            </a:r>
            <a:r>
              <a:rPr kumimoji="1" lang="en-US" altLang="ja-JP" sz="1600" dirty="0"/>
              <a:t>4</a:t>
            </a:r>
            <a:r>
              <a:rPr kumimoji="1" lang="ja-JP" altLang="en-US" sz="1600" dirty="0"/>
              <a:t>月にリリース）</a:t>
            </a:r>
          </a:p>
        </p:txBody>
      </p:sp>
    </p:spTree>
    <p:extLst>
      <p:ext uri="{BB962C8B-B14F-4D97-AF65-F5344CB8AC3E}">
        <p14:creationId xmlns:p14="http://schemas.microsoft.com/office/powerpoint/2010/main" val="3618245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DF058F9-220C-494C-A522-7EB3101CCC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055" y="241034"/>
            <a:ext cx="11400125" cy="518094"/>
          </a:xfrm>
        </p:spPr>
        <p:txBody>
          <a:bodyPr/>
          <a:lstStyle/>
          <a:p>
            <a:r>
              <a:rPr lang="en-US" altLang="ja-JP" dirty="0"/>
              <a:t>Prompt</a:t>
            </a:r>
            <a:r>
              <a:rPr lang="ja-JP" altLang="en-US" dirty="0"/>
              <a:t>のテクニック例</a:t>
            </a:r>
            <a:endParaRPr lang="en-US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7C908698-33E3-4166-A44C-D1A22B2C637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16</a:t>
            </a:fld>
            <a:endParaRPr kumimoji="1" lang="ja-JP" altLang="en-US"/>
          </a:p>
        </p:txBody>
      </p:sp>
      <p:sp>
        <p:nvSpPr>
          <p:cNvPr id="14" name="テキスト プレースホルダー 2">
            <a:extLst>
              <a:ext uri="{FF2B5EF4-FFF2-40B4-BE49-F238E27FC236}">
                <a16:creationId xmlns:a16="http://schemas.microsoft.com/office/drawing/2014/main" id="{E87AC5CB-0891-46ED-86C5-FF795F031FB1}"/>
              </a:ext>
            </a:extLst>
          </p:cNvPr>
          <p:cNvSpPr txBox="1">
            <a:spLocks/>
          </p:cNvSpPr>
          <p:nvPr/>
        </p:nvSpPr>
        <p:spPr>
          <a:xfrm>
            <a:off x="517054" y="1020575"/>
            <a:ext cx="11400125" cy="732025"/>
          </a:xfrm>
          <a:prstGeom prst="rect">
            <a:avLst/>
          </a:prstGeom>
        </p:spPr>
        <p:txBody>
          <a:bodyPr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n"/>
              <a:tabLst/>
              <a:defRPr kumimoji="1"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1968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01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ja-JP" altLang="en-US" sz="2800" dirty="0"/>
              <a:t>テクニックを使った指示の例。</a:t>
            </a:r>
            <a:endParaRPr lang="en-US" altLang="ja-JP" sz="2800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7E7292E2-FDCA-420C-BABF-1E6510C0104D}"/>
              </a:ext>
            </a:extLst>
          </p:cNvPr>
          <p:cNvSpPr txBox="1"/>
          <p:nvPr/>
        </p:nvSpPr>
        <p:spPr>
          <a:xfrm>
            <a:off x="571984" y="-20412"/>
            <a:ext cx="28361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2. </a:t>
            </a:r>
            <a:r>
              <a:rPr kumimoji="1" lang="en-US" altLang="ja-JP" sz="1600" b="1" dirty="0" err="1">
                <a:solidFill>
                  <a:schemeClr val="bg1"/>
                </a:solidFill>
              </a:rPr>
              <a:t>ChatGPT</a:t>
            </a:r>
            <a:endParaRPr kumimoji="1" lang="ja-JP" altLang="en-US" sz="1600" b="1" dirty="0">
              <a:solidFill>
                <a:schemeClr val="bg1"/>
              </a:solidFill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A06C9657-A7EE-8953-7D6C-BF0C3EABA838}"/>
              </a:ext>
            </a:extLst>
          </p:cNvPr>
          <p:cNvSpPr txBox="1"/>
          <p:nvPr/>
        </p:nvSpPr>
        <p:spPr>
          <a:xfrm>
            <a:off x="5257462" y="3450709"/>
            <a:ext cx="1295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b="1" dirty="0">
                <a:solidFill>
                  <a:schemeClr val="accent4"/>
                </a:solidFill>
              </a:rPr>
              <a:t>事例を記載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30CD3771-CE23-901C-2A6D-346D25395A8C}"/>
              </a:ext>
            </a:extLst>
          </p:cNvPr>
          <p:cNvSpPr txBox="1"/>
          <p:nvPr/>
        </p:nvSpPr>
        <p:spPr>
          <a:xfrm>
            <a:off x="9201564" y="5652759"/>
            <a:ext cx="2806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/>
              <a:t>（</a:t>
            </a:r>
            <a:r>
              <a:rPr kumimoji="1" lang="en-US" altLang="ja-JP" dirty="0" err="1"/>
              <a:t>ChatGPT</a:t>
            </a:r>
            <a:r>
              <a:rPr kumimoji="1" lang="en-US" altLang="ja-JP" dirty="0"/>
              <a:t> V3.5</a:t>
            </a:r>
            <a:r>
              <a:rPr kumimoji="1" lang="ja-JP" altLang="en-US" dirty="0"/>
              <a:t>を使用）</a:t>
            </a:r>
          </a:p>
        </p:txBody>
      </p:sp>
    </p:spTree>
    <p:extLst>
      <p:ext uri="{BB962C8B-B14F-4D97-AF65-F5344CB8AC3E}">
        <p14:creationId xmlns:p14="http://schemas.microsoft.com/office/powerpoint/2010/main" val="27337643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DF058F9-220C-494C-A522-7EB3101CCC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055" y="241034"/>
            <a:ext cx="11400125" cy="518094"/>
          </a:xfrm>
        </p:spPr>
        <p:txBody>
          <a:bodyPr/>
          <a:lstStyle/>
          <a:p>
            <a:r>
              <a:rPr lang="en-US" altLang="ja-JP" dirty="0" err="1"/>
              <a:t>ChatGPT</a:t>
            </a:r>
            <a:r>
              <a:rPr lang="ja-JP" altLang="en-US" sz="2400" dirty="0"/>
              <a:t>（生成系</a:t>
            </a:r>
            <a:r>
              <a:rPr lang="en-US" altLang="ja-JP" sz="2400" dirty="0"/>
              <a:t>AI</a:t>
            </a:r>
            <a:r>
              <a:rPr lang="ja-JP" altLang="en-US" sz="2400" dirty="0"/>
              <a:t>）</a:t>
            </a:r>
            <a:r>
              <a:rPr lang="ja-JP" altLang="en-US" dirty="0"/>
              <a:t>の注意しておくべき知識</a:t>
            </a:r>
            <a:endParaRPr lang="en-US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7C908698-33E3-4166-A44C-D1A22B2C637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17</a:t>
            </a:fld>
            <a:endParaRPr kumimoji="1" lang="ja-JP" altLang="en-US"/>
          </a:p>
        </p:txBody>
      </p:sp>
      <p:sp>
        <p:nvSpPr>
          <p:cNvPr id="14" name="テキスト プレースホルダー 2">
            <a:extLst>
              <a:ext uri="{FF2B5EF4-FFF2-40B4-BE49-F238E27FC236}">
                <a16:creationId xmlns:a16="http://schemas.microsoft.com/office/drawing/2014/main" id="{E87AC5CB-0891-46ED-86C5-FF795F031FB1}"/>
              </a:ext>
            </a:extLst>
          </p:cNvPr>
          <p:cNvSpPr txBox="1">
            <a:spLocks/>
          </p:cNvSpPr>
          <p:nvPr/>
        </p:nvSpPr>
        <p:spPr>
          <a:xfrm>
            <a:off x="517054" y="1020574"/>
            <a:ext cx="11400125" cy="3713351"/>
          </a:xfrm>
          <a:prstGeom prst="rect">
            <a:avLst/>
          </a:prstGeom>
        </p:spPr>
        <p:txBody>
          <a:bodyPr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n"/>
              <a:tabLst/>
              <a:defRPr kumimoji="1"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1968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01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ja-JP" altLang="en-US" sz="2800" dirty="0"/>
              <a:t>入力データは、学習のために開発側にフィードバックする。</a:t>
            </a:r>
            <a:endParaRPr lang="en-US" altLang="ja-JP" sz="2800" dirty="0"/>
          </a:p>
          <a:p>
            <a:pPr lvl="1">
              <a:defRPr/>
            </a:pPr>
            <a:r>
              <a:rPr lang="ja-JP" altLang="en-US" sz="2400" dirty="0"/>
              <a:t>機密情報を入力すると、外部へ流出する恐れがある</a:t>
            </a:r>
            <a:endParaRPr lang="en-US" altLang="ja-JP" sz="2400" dirty="0"/>
          </a:p>
          <a:p>
            <a:pPr lvl="1">
              <a:defRPr/>
            </a:pPr>
            <a:endParaRPr lang="en-US" altLang="ja-JP" sz="2400" dirty="0"/>
          </a:p>
          <a:p>
            <a:pPr>
              <a:defRPr/>
            </a:pPr>
            <a:r>
              <a:rPr lang="ja-JP" altLang="en-US" sz="2800" dirty="0"/>
              <a:t>正確性：事実と反する結果を生成することがある。</a:t>
            </a:r>
            <a:endParaRPr lang="en-US" altLang="ja-JP" dirty="0"/>
          </a:p>
          <a:p>
            <a:pPr lvl="1">
              <a:defRPr/>
            </a:pPr>
            <a:r>
              <a:rPr lang="ja-JP" altLang="en-US" sz="2400" dirty="0"/>
              <a:t>事実やルールを直接記憶・検索していない（学習データの傾向に基づく）</a:t>
            </a:r>
            <a:endParaRPr lang="en-US" altLang="ja-JP" sz="2400" dirty="0"/>
          </a:p>
          <a:p>
            <a:pPr lvl="1">
              <a:defRPr/>
            </a:pPr>
            <a:r>
              <a:rPr lang="ja-JP" altLang="en-US" sz="2400" dirty="0"/>
              <a:t>指示に何とか対応するため、ユーザが回答の正確さを吟味する必要がある</a:t>
            </a:r>
            <a:endParaRPr lang="en-US" altLang="ja-JP" sz="2400" dirty="0"/>
          </a:p>
          <a:p>
            <a:pPr lvl="1">
              <a:defRPr/>
            </a:pPr>
            <a:endParaRPr lang="en-US" altLang="ja-JP" sz="2400" dirty="0"/>
          </a:p>
          <a:p>
            <a:pPr>
              <a:defRPr/>
            </a:pPr>
            <a:r>
              <a:rPr lang="ja-JP" altLang="en-US" sz="2800" dirty="0"/>
              <a:t>新鮮度：最新のデータを学習していないことがある。</a:t>
            </a:r>
            <a:endParaRPr lang="en-US" altLang="ja-JP" sz="2400" dirty="0"/>
          </a:p>
          <a:p>
            <a:pPr lvl="1">
              <a:defRPr/>
            </a:pPr>
            <a:r>
              <a:rPr lang="en-US" altLang="ja-JP" sz="2400" dirty="0"/>
              <a:t>GPT</a:t>
            </a:r>
            <a:r>
              <a:rPr lang="ja-JP" altLang="en-US" sz="2400" dirty="0"/>
              <a:t>モデルは、</a:t>
            </a:r>
            <a:r>
              <a:rPr lang="en-US" altLang="ja-JP" sz="2400" dirty="0"/>
              <a:t>2021</a:t>
            </a:r>
            <a:r>
              <a:rPr lang="ja-JP" altLang="en-US" sz="2400" dirty="0"/>
              <a:t>年</a:t>
            </a:r>
            <a:r>
              <a:rPr lang="en-US" altLang="ja-JP" sz="2400" dirty="0"/>
              <a:t>9</a:t>
            </a:r>
            <a:r>
              <a:rPr lang="ja-JP" altLang="en-US" sz="2400" dirty="0"/>
              <a:t>月以前のインターネット上のデータを学習している</a:t>
            </a:r>
            <a:endParaRPr lang="en-US" altLang="ja-JP" sz="2400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7E7292E2-FDCA-420C-BABF-1E6510C0104D}"/>
              </a:ext>
            </a:extLst>
          </p:cNvPr>
          <p:cNvSpPr txBox="1"/>
          <p:nvPr/>
        </p:nvSpPr>
        <p:spPr>
          <a:xfrm>
            <a:off x="571984" y="-20412"/>
            <a:ext cx="28361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3. </a:t>
            </a:r>
            <a:r>
              <a:rPr kumimoji="1" lang="ja-JP" altLang="en-US" sz="1600" b="1" dirty="0">
                <a:solidFill>
                  <a:schemeClr val="bg1"/>
                </a:solidFill>
              </a:rPr>
              <a:t>注意点と今後の発展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484D6301-7E85-7E35-3EB4-19E09DB59E8D}"/>
              </a:ext>
            </a:extLst>
          </p:cNvPr>
          <p:cNvSpPr txBox="1"/>
          <p:nvPr/>
        </p:nvSpPr>
        <p:spPr>
          <a:xfrm>
            <a:off x="8801100" y="2635336"/>
            <a:ext cx="25812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/>
              <a:t>幻覚；</a:t>
            </a:r>
            <a:r>
              <a:rPr lang="en-US" altLang="ja-JP" dirty="0"/>
              <a:t>Hallucination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1810412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DF058F9-220C-494C-A522-7EB3101CCC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054" y="241360"/>
            <a:ext cx="11400125" cy="518094"/>
          </a:xfrm>
        </p:spPr>
        <p:txBody>
          <a:bodyPr/>
          <a:lstStyle/>
          <a:p>
            <a:r>
              <a:rPr lang="ja-JP" altLang="en-US" dirty="0"/>
              <a:t>生成系</a:t>
            </a:r>
            <a:r>
              <a:rPr lang="en-US" altLang="ja-JP" dirty="0"/>
              <a:t>AI</a:t>
            </a:r>
            <a:r>
              <a:rPr lang="ja-JP" altLang="en-US" dirty="0"/>
              <a:t>サービスの利用規制</a:t>
            </a:r>
            <a:endParaRPr lang="en-US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7C908698-33E3-4166-A44C-D1A22B2C637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18</a:t>
            </a:fld>
            <a:endParaRPr kumimoji="1" lang="ja-JP" altLang="en-US"/>
          </a:p>
        </p:txBody>
      </p:sp>
      <p:sp>
        <p:nvSpPr>
          <p:cNvPr id="14" name="テキスト プレースホルダー 2">
            <a:extLst>
              <a:ext uri="{FF2B5EF4-FFF2-40B4-BE49-F238E27FC236}">
                <a16:creationId xmlns:a16="http://schemas.microsoft.com/office/drawing/2014/main" id="{E87AC5CB-0891-46ED-86C5-FF795F031FB1}"/>
              </a:ext>
            </a:extLst>
          </p:cNvPr>
          <p:cNvSpPr txBox="1">
            <a:spLocks/>
          </p:cNvSpPr>
          <p:nvPr/>
        </p:nvSpPr>
        <p:spPr>
          <a:xfrm>
            <a:off x="517054" y="1021227"/>
            <a:ext cx="11400125" cy="1058834"/>
          </a:xfrm>
          <a:prstGeom prst="rect">
            <a:avLst/>
          </a:prstGeom>
        </p:spPr>
        <p:txBody>
          <a:bodyPr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n"/>
              <a:tabLst/>
              <a:defRPr kumimoji="1"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1968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01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ja-JP" altLang="en-US" sz="2800" dirty="0"/>
              <a:t>すでに事案が発生し、一部の機関・企業で大幅な利用規制が進む。</a:t>
            </a:r>
            <a:endParaRPr lang="en-US" altLang="ja-JP" sz="2800" dirty="0"/>
          </a:p>
          <a:p>
            <a:pPr>
              <a:defRPr/>
            </a:pPr>
            <a:r>
              <a:rPr lang="ja-JP" altLang="en-US" sz="2800" dirty="0"/>
              <a:t>一方、日本国内の全体的なガイドライン整備は進行中。</a:t>
            </a:r>
            <a:endParaRPr lang="en-US" altLang="ja-JP" sz="2800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7E7292E2-FDCA-420C-BABF-1E6510C0104D}"/>
              </a:ext>
            </a:extLst>
          </p:cNvPr>
          <p:cNvSpPr txBox="1"/>
          <p:nvPr/>
        </p:nvSpPr>
        <p:spPr>
          <a:xfrm>
            <a:off x="571984" y="-20412"/>
            <a:ext cx="28361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3. </a:t>
            </a:r>
            <a:r>
              <a:rPr kumimoji="1" lang="ja-JP" altLang="en-US" sz="1600" b="1" dirty="0">
                <a:solidFill>
                  <a:schemeClr val="bg1"/>
                </a:solidFill>
              </a:rPr>
              <a:t>注意点と今後の発展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2988A796-CACF-2286-767E-940BB1AF2E12}"/>
              </a:ext>
            </a:extLst>
          </p:cNvPr>
          <p:cNvSpPr txBox="1"/>
          <p:nvPr/>
        </p:nvSpPr>
        <p:spPr>
          <a:xfrm>
            <a:off x="10021921" y="3412920"/>
            <a:ext cx="169220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400" dirty="0"/>
              <a:t>2023</a:t>
            </a:r>
            <a:r>
              <a:rPr lang="ja-JP" altLang="en-US" sz="1400" dirty="0"/>
              <a:t>年</a:t>
            </a:r>
            <a:r>
              <a:rPr lang="en-US" altLang="ja-JP" sz="1400" dirty="0"/>
              <a:t>4</a:t>
            </a:r>
            <a:r>
              <a:rPr lang="ja-JP" altLang="en-US" sz="1400" dirty="0"/>
              <a:t>月</a:t>
            </a:r>
            <a:r>
              <a:rPr lang="en-US" altLang="ja-JP" sz="1400" dirty="0"/>
              <a:t>3</a:t>
            </a:r>
            <a:r>
              <a:rPr lang="ja-JP" altLang="en-US" sz="1400" dirty="0"/>
              <a:t>日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4F3C6DB5-05DA-8D74-A226-F536964D850A}"/>
              </a:ext>
            </a:extLst>
          </p:cNvPr>
          <p:cNvSpPr/>
          <p:nvPr/>
        </p:nvSpPr>
        <p:spPr>
          <a:xfrm>
            <a:off x="530337" y="2473536"/>
            <a:ext cx="2698638" cy="46628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dirty="0">
                <a:solidFill>
                  <a:schemeClr val="tx1"/>
                </a:solidFill>
              </a:rPr>
              <a:t>国・地域・公的機関</a:t>
            </a: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62E85428-D601-18F9-08EF-10331857FBA2}"/>
              </a:ext>
            </a:extLst>
          </p:cNvPr>
          <p:cNvSpPr/>
          <p:nvPr/>
        </p:nvSpPr>
        <p:spPr>
          <a:xfrm>
            <a:off x="530337" y="4535002"/>
            <a:ext cx="2698638" cy="46628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dirty="0">
                <a:solidFill>
                  <a:schemeClr val="tx1"/>
                </a:solidFill>
              </a:rPr>
              <a:t>企業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5A3183C6-9F37-7AD8-EF2F-DE88E8D92CBB}"/>
              </a:ext>
            </a:extLst>
          </p:cNvPr>
          <p:cNvSpPr txBox="1"/>
          <p:nvPr/>
        </p:nvSpPr>
        <p:spPr>
          <a:xfrm>
            <a:off x="1114907" y="3084119"/>
            <a:ext cx="817196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ja-JP" altLang="en-US" sz="2000" dirty="0"/>
              <a:t>イタリア：国内からのアクセスを一時的にブロック</a:t>
            </a:r>
            <a:endParaRPr lang="en-US" altLang="ja-JP" sz="2000" dirty="0"/>
          </a:p>
          <a:p>
            <a:pPr marL="285750" indent="-285750">
              <a:buFont typeface="Wingdings" panose="05000000000000000000" pitchFamily="2" charset="2"/>
              <a:buChar char="n"/>
            </a:pPr>
            <a:r>
              <a:rPr lang="ja-JP" altLang="en-US" sz="2000" dirty="0"/>
              <a:t>東京大学：学位・レポート作成を生成</a:t>
            </a:r>
            <a:r>
              <a:rPr lang="en-US" altLang="ja-JP" sz="2000" dirty="0"/>
              <a:t>AI</a:t>
            </a:r>
            <a:r>
              <a:rPr lang="ja-JP" altLang="en-US" sz="2000" dirty="0"/>
              <a:t>だけに任せるのは禁止</a:t>
            </a:r>
          </a:p>
          <a:p>
            <a:pPr marL="285750" indent="-285750">
              <a:buFont typeface="Wingdings" panose="05000000000000000000" pitchFamily="2" charset="2"/>
              <a:buChar char="n"/>
            </a:pPr>
            <a:r>
              <a:rPr lang="ja-JP" altLang="en-US" sz="2000" dirty="0"/>
              <a:t>鳥取県庁：職員用</a:t>
            </a:r>
            <a:r>
              <a:rPr lang="en-US" altLang="ja-JP" sz="2000" dirty="0"/>
              <a:t>PC</a:t>
            </a:r>
            <a:r>
              <a:rPr lang="ja-JP" altLang="en-US" sz="2000" dirty="0"/>
              <a:t>からのアクセスをブロック</a:t>
            </a:r>
            <a:endParaRPr lang="en-US" altLang="ja-JP" sz="2000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84FF3A74-B88D-34AC-2289-E7520B08BEA3}"/>
              </a:ext>
            </a:extLst>
          </p:cNvPr>
          <p:cNvSpPr txBox="1"/>
          <p:nvPr/>
        </p:nvSpPr>
        <p:spPr>
          <a:xfrm>
            <a:off x="1114907" y="5103841"/>
            <a:ext cx="903874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en-US" altLang="ja-JP" sz="2000" dirty="0"/>
              <a:t>Apple</a:t>
            </a:r>
            <a:r>
              <a:rPr lang="ja-JP" altLang="en-US" sz="2000" dirty="0"/>
              <a:t>、</a:t>
            </a:r>
            <a:r>
              <a:rPr lang="en-US" altLang="ja-JP" sz="2000" dirty="0"/>
              <a:t>Amazon</a:t>
            </a:r>
            <a:r>
              <a:rPr lang="ja-JP" altLang="en-US" sz="2000" dirty="0"/>
              <a:t>：外部</a:t>
            </a:r>
            <a:r>
              <a:rPr lang="en-US" altLang="ja-JP" sz="2000" dirty="0"/>
              <a:t>AI</a:t>
            </a:r>
            <a:r>
              <a:rPr lang="ja-JP" altLang="en-US" sz="2000" dirty="0"/>
              <a:t>ツールの社内利用を制限し、自社開発ツール利用を促進</a:t>
            </a:r>
            <a:endParaRPr lang="en-US" altLang="ja-JP" sz="2000" dirty="0"/>
          </a:p>
          <a:p>
            <a:pPr marL="285750" indent="-285750">
              <a:buFont typeface="Wingdings" panose="05000000000000000000" pitchFamily="2" charset="2"/>
              <a:buChar char="n"/>
            </a:pPr>
            <a:r>
              <a:rPr lang="en-US" altLang="ja-JP" sz="2000" dirty="0"/>
              <a:t>Samsung</a:t>
            </a:r>
            <a:r>
              <a:rPr lang="ja-JP" altLang="en-US" sz="2000" dirty="0"/>
              <a:t>：エンジニアが社外秘ソースコードを</a:t>
            </a:r>
            <a:r>
              <a:rPr lang="en-US" altLang="ja-JP" sz="2000" dirty="0" err="1"/>
              <a:t>ChatGPT</a:t>
            </a:r>
            <a:r>
              <a:rPr lang="ja-JP" altLang="en-US" sz="2000" dirty="0"/>
              <a:t>に入力する事案が発生</a:t>
            </a:r>
            <a:endParaRPr lang="en-US" altLang="ja-JP" sz="2000" dirty="0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99EA308D-7D97-89C4-771D-9CB9AFAE624F}"/>
              </a:ext>
            </a:extLst>
          </p:cNvPr>
          <p:cNvSpPr txBox="1"/>
          <p:nvPr/>
        </p:nvSpPr>
        <p:spPr>
          <a:xfrm>
            <a:off x="10021921" y="5478399"/>
            <a:ext cx="169220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400" dirty="0"/>
              <a:t>2023</a:t>
            </a:r>
            <a:r>
              <a:rPr lang="ja-JP" altLang="en-US" sz="1400" dirty="0"/>
              <a:t>年</a:t>
            </a:r>
            <a:r>
              <a:rPr lang="en-US" altLang="ja-JP" sz="1400" dirty="0"/>
              <a:t>4</a:t>
            </a:r>
            <a:r>
              <a:rPr lang="ja-JP" altLang="en-US" sz="1400" dirty="0"/>
              <a:t>月</a:t>
            </a:r>
            <a:r>
              <a:rPr lang="en-US" altLang="ja-JP" sz="1400" dirty="0"/>
              <a:t>10</a:t>
            </a:r>
            <a:r>
              <a:rPr lang="ja-JP" altLang="en-US" sz="1400" dirty="0"/>
              <a:t>日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78C5786D-197D-EAD4-9658-D5238FBB29BA}"/>
              </a:ext>
            </a:extLst>
          </p:cNvPr>
          <p:cNvSpPr txBox="1"/>
          <p:nvPr/>
        </p:nvSpPr>
        <p:spPr>
          <a:xfrm>
            <a:off x="6217116" y="3134130"/>
            <a:ext cx="247487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400" dirty="0"/>
              <a:t>（ドイツ、フランスも検討中）</a:t>
            </a: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5C375FD8-61A2-C6C2-7E06-21D6C60449D9}"/>
              </a:ext>
            </a:extLst>
          </p:cNvPr>
          <p:cNvSpPr txBox="1"/>
          <p:nvPr/>
        </p:nvSpPr>
        <p:spPr>
          <a:xfrm>
            <a:off x="10010773" y="3756439"/>
            <a:ext cx="169220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400" dirty="0"/>
              <a:t>2023</a:t>
            </a:r>
            <a:r>
              <a:rPr lang="ja-JP" altLang="en-US" sz="1400" dirty="0"/>
              <a:t>年</a:t>
            </a:r>
            <a:r>
              <a:rPr lang="en-US" altLang="ja-JP" sz="1400" dirty="0"/>
              <a:t>4</a:t>
            </a:r>
            <a:r>
              <a:rPr lang="ja-JP" altLang="en-US" sz="1400" dirty="0"/>
              <a:t>月</a:t>
            </a:r>
            <a:r>
              <a:rPr lang="en-US" altLang="ja-JP" sz="1400" dirty="0"/>
              <a:t>20</a:t>
            </a:r>
            <a:r>
              <a:rPr lang="ja-JP" altLang="en-US" sz="1400" dirty="0"/>
              <a:t>日</a:t>
            </a: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B044CD20-7F3C-68F9-BA17-486259C03CF6}"/>
              </a:ext>
            </a:extLst>
          </p:cNvPr>
          <p:cNvSpPr txBox="1"/>
          <p:nvPr/>
        </p:nvSpPr>
        <p:spPr>
          <a:xfrm>
            <a:off x="10021921" y="3070686"/>
            <a:ext cx="169220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400" dirty="0"/>
              <a:t>2023</a:t>
            </a:r>
            <a:r>
              <a:rPr lang="ja-JP" altLang="en-US" sz="1400" dirty="0"/>
              <a:t>年</a:t>
            </a:r>
            <a:r>
              <a:rPr lang="en-US" altLang="ja-JP" sz="1400" dirty="0"/>
              <a:t>3</a:t>
            </a:r>
            <a:r>
              <a:rPr lang="ja-JP" altLang="en-US" sz="1400" dirty="0"/>
              <a:t>月</a:t>
            </a:r>
            <a:r>
              <a:rPr lang="en-US" altLang="ja-JP" sz="1400" dirty="0"/>
              <a:t>31</a:t>
            </a:r>
            <a:r>
              <a:rPr lang="ja-JP" altLang="en-US" sz="1400" dirty="0"/>
              <a:t>日</a:t>
            </a:r>
          </a:p>
        </p:txBody>
      </p:sp>
    </p:spTree>
    <p:extLst>
      <p:ext uri="{BB962C8B-B14F-4D97-AF65-F5344CB8AC3E}">
        <p14:creationId xmlns:p14="http://schemas.microsoft.com/office/powerpoint/2010/main" val="29046093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DF058F9-220C-494C-A522-7EB3101CCC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055" y="241034"/>
            <a:ext cx="11400125" cy="518094"/>
          </a:xfrm>
        </p:spPr>
        <p:txBody>
          <a:bodyPr>
            <a:normAutofit/>
          </a:bodyPr>
          <a:lstStyle/>
          <a:p>
            <a:r>
              <a:rPr lang="ja-JP" altLang="en-US" dirty="0"/>
              <a:t>横河社内の生成系</a:t>
            </a:r>
            <a:r>
              <a:rPr lang="en-US" altLang="ja-JP" dirty="0"/>
              <a:t>AI</a:t>
            </a:r>
            <a:r>
              <a:rPr lang="ja-JP" altLang="en-US" dirty="0"/>
              <a:t>サービスの注意喚起</a:t>
            </a:r>
            <a:endParaRPr lang="en-US" sz="2400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7C908698-33E3-4166-A44C-D1A22B2C637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19</a:t>
            </a:fld>
            <a:endParaRPr kumimoji="1" lang="ja-JP" altLang="en-US"/>
          </a:p>
        </p:txBody>
      </p:sp>
      <p:sp>
        <p:nvSpPr>
          <p:cNvPr id="14" name="テキスト プレースホルダー 2">
            <a:extLst>
              <a:ext uri="{FF2B5EF4-FFF2-40B4-BE49-F238E27FC236}">
                <a16:creationId xmlns:a16="http://schemas.microsoft.com/office/drawing/2014/main" id="{E87AC5CB-0891-46ED-86C5-FF795F031FB1}"/>
              </a:ext>
            </a:extLst>
          </p:cNvPr>
          <p:cNvSpPr txBox="1">
            <a:spLocks/>
          </p:cNvSpPr>
          <p:nvPr/>
        </p:nvSpPr>
        <p:spPr>
          <a:xfrm>
            <a:off x="517054" y="1020575"/>
            <a:ext cx="11400125" cy="1579124"/>
          </a:xfrm>
          <a:prstGeom prst="rect">
            <a:avLst/>
          </a:prstGeom>
        </p:spPr>
        <p:txBody>
          <a:bodyPr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n"/>
              <a:tabLst/>
              <a:defRPr kumimoji="1"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1968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01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ja-JP" altLang="en-US" sz="2800" dirty="0"/>
              <a:t>業務連絡：「</a:t>
            </a:r>
            <a:r>
              <a:rPr lang="en-US" altLang="ja-JP" sz="2800" dirty="0" err="1"/>
              <a:t>ChatGPT</a:t>
            </a:r>
            <a:r>
              <a:rPr lang="ja-JP" altLang="en-US" sz="2800" dirty="0"/>
              <a:t>などの</a:t>
            </a:r>
            <a:r>
              <a:rPr lang="en-US" altLang="ja-JP" sz="2800" dirty="0"/>
              <a:t>AI</a:t>
            </a:r>
            <a:r>
              <a:rPr lang="ja-JP" altLang="en-US" sz="2800" dirty="0"/>
              <a:t>技術を活用したサービスの利用について」（</a:t>
            </a:r>
            <a:r>
              <a:rPr lang="en-US" altLang="ja-JP" sz="2800" dirty="0"/>
              <a:t>DSHQ</a:t>
            </a:r>
            <a:r>
              <a:rPr lang="ja-JP" altLang="en-US" sz="2800" dirty="0"/>
              <a:t>）</a:t>
            </a:r>
            <a:endParaRPr lang="en-US" altLang="ja-JP" sz="2800" dirty="0"/>
          </a:p>
          <a:p>
            <a:pPr lvl="1">
              <a:defRPr/>
            </a:pPr>
            <a:r>
              <a:rPr lang="ja-JP" altLang="en-US" sz="2400" dirty="0"/>
              <a:t>リスクを認識した上で、有効利用することを喚起</a:t>
            </a:r>
            <a:endParaRPr lang="en-US" altLang="ja-JP" sz="2400" dirty="0"/>
          </a:p>
          <a:p>
            <a:pPr>
              <a:defRPr/>
            </a:pPr>
            <a:endParaRPr lang="en-US" altLang="ja-JP" sz="2800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7E7292E2-FDCA-420C-BABF-1E6510C0104D}"/>
              </a:ext>
            </a:extLst>
          </p:cNvPr>
          <p:cNvSpPr txBox="1"/>
          <p:nvPr/>
        </p:nvSpPr>
        <p:spPr>
          <a:xfrm>
            <a:off x="571984" y="-20412"/>
            <a:ext cx="28361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3. </a:t>
            </a:r>
            <a:r>
              <a:rPr kumimoji="1" lang="ja-JP" altLang="en-US" sz="1600" b="1" dirty="0">
                <a:solidFill>
                  <a:schemeClr val="bg1"/>
                </a:solidFill>
              </a:rPr>
              <a:t>注意点と今後の発展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336BFD41-83E7-CC99-3A42-7F7D52093BBF}"/>
              </a:ext>
            </a:extLst>
          </p:cNvPr>
          <p:cNvSpPr txBox="1"/>
          <p:nvPr/>
        </p:nvSpPr>
        <p:spPr>
          <a:xfrm>
            <a:off x="139734" y="5580935"/>
            <a:ext cx="1191253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200" dirty="0"/>
              <a:t>https://ykgwoffice.sharepoint.com/sites/yokogawaplaza/SitePages/DispForm.aspx?List=f14c2b5f%2D2b9d%2D4ac9%2Da1d7%2D40e35472f8b0&amp;ID=12279&amp;Source=https%3A%2F%2Fykgwoffice%2Esharepoint%2Ecom%2Fsites%2Fyokogawaplaza%2FLists%2FAnnouncements%2FPublished%2Easpx%23InplviewHash0e4a5506%2D4b8c%2D45af%2D98d3%2D8e4b429498ff%3D&amp;ContentTypeId=0x010019CC659881875D4B8ECF83A4B149A277</a:t>
            </a:r>
            <a:endParaRPr lang="ja-JP" altLang="en-US" sz="1200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5333BA05-AF8C-B760-7EB1-A80F4149938A}"/>
              </a:ext>
            </a:extLst>
          </p:cNvPr>
          <p:cNvSpPr txBox="1"/>
          <p:nvPr/>
        </p:nvSpPr>
        <p:spPr>
          <a:xfrm>
            <a:off x="10116096" y="1611862"/>
            <a:ext cx="169220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600" dirty="0"/>
              <a:t>2023</a:t>
            </a:r>
            <a:r>
              <a:rPr lang="ja-JP" altLang="en-US" sz="1600" dirty="0"/>
              <a:t>年</a:t>
            </a:r>
            <a:r>
              <a:rPr lang="en-US" altLang="ja-JP" sz="1600" dirty="0"/>
              <a:t>4</a:t>
            </a:r>
            <a:r>
              <a:rPr lang="ja-JP" altLang="en-US" sz="1600" dirty="0"/>
              <a:t>月</a:t>
            </a:r>
            <a:r>
              <a:rPr lang="en-US" altLang="ja-JP" sz="1600" dirty="0"/>
              <a:t>21</a:t>
            </a:r>
            <a:r>
              <a:rPr lang="ja-JP" altLang="en-US" sz="1600" dirty="0"/>
              <a:t>日</a:t>
            </a:r>
          </a:p>
        </p:txBody>
      </p:sp>
      <p:sp>
        <p:nvSpPr>
          <p:cNvPr id="6" name="四角形: 角を丸くする 5">
            <a:extLst>
              <a:ext uri="{FF2B5EF4-FFF2-40B4-BE49-F238E27FC236}">
                <a16:creationId xmlns:a16="http://schemas.microsoft.com/office/drawing/2014/main" id="{E1CF93B1-0AF7-454A-92B1-98B9C7F327B0}"/>
              </a:ext>
            </a:extLst>
          </p:cNvPr>
          <p:cNvSpPr/>
          <p:nvPr/>
        </p:nvSpPr>
        <p:spPr>
          <a:xfrm>
            <a:off x="1465084" y="3151864"/>
            <a:ext cx="4098423" cy="70021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dirty="0">
                <a:solidFill>
                  <a:schemeClr val="tx1"/>
                </a:solidFill>
              </a:rPr>
              <a:t>情報漏洩</a:t>
            </a:r>
          </a:p>
        </p:txBody>
      </p:sp>
      <p:sp>
        <p:nvSpPr>
          <p:cNvPr id="9" name="四角形: 角を丸くする 8">
            <a:extLst>
              <a:ext uri="{FF2B5EF4-FFF2-40B4-BE49-F238E27FC236}">
                <a16:creationId xmlns:a16="http://schemas.microsoft.com/office/drawing/2014/main" id="{C0E270CE-E10B-928E-7351-88FAA3645943}"/>
              </a:ext>
            </a:extLst>
          </p:cNvPr>
          <p:cNvSpPr/>
          <p:nvPr/>
        </p:nvSpPr>
        <p:spPr>
          <a:xfrm>
            <a:off x="6535577" y="3151865"/>
            <a:ext cx="4010009" cy="70021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dirty="0">
                <a:solidFill>
                  <a:schemeClr val="tx1"/>
                </a:solidFill>
              </a:rPr>
              <a:t>正確性・信頼性</a:t>
            </a:r>
          </a:p>
        </p:txBody>
      </p:sp>
      <p:sp>
        <p:nvSpPr>
          <p:cNvPr id="10" name="四角形: 角を丸くする 9">
            <a:extLst>
              <a:ext uri="{FF2B5EF4-FFF2-40B4-BE49-F238E27FC236}">
                <a16:creationId xmlns:a16="http://schemas.microsoft.com/office/drawing/2014/main" id="{F162FB60-3AAC-B315-C789-388707968D2E}"/>
              </a:ext>
            </a:extLst>
          </p:cNvPr>
          <p:cNvSpPr/>
          <p:nvPr/>
        </p:nvSpPr>
        <p:spPr>
          <a:xfrm>
            <a:off x="1465085" y="4328551"/>
            <a:ext cx="4098424" cy="70021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dirty="0">
                <a:solidFill>
                  <a:schemeClr val="tx1"/>
                </a:solidFill>
              </a:rPr>
              <a:t>著作権・プライバシー侵害、倫理性</a:t>
            </a:r>
          </a:p>
        </p:txBody>
      </p:sp>
      <p:sp>
        <p:nvSpPr>
          <p:cNvPr id="11" name="四角形: 角を丸くする 10">
            <a:extLst>
              <a:ext uri="{FF2B5EF4-FFF2-40B4-BE49-F238E27FC236}">
                <a16:creationId xmlns:a16="http://schemas.microsoft.com/office/drawing/2014/main" id="{DCCB66C6-80BE-1865-3B07-75ACCB79C744}"/>
              </a:ext>
            </a:extLst>
          </p:cNvPr>
          <p:cNvSpPr/>
          <p:nvPr/>
        </p:nvSpPr>
        <p:spPr>
          <a:xfrm>
            <a:off x="6447162" y="4328551"/>
            <a:ext cx="4098424" cy="70021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dirty="0">
                <a:solidFill>
                  <a:schemeClr val="tx1"/>
                </a:solidFill>
              </a:rPr>
              <a:t>地域・機関での独自規制</a:t>
            </a:r>
          </a:p>
        </p:txBody>
      </p:sp>
    </p:spTree>
    <p:extLst>
      <p:ext uri="{BB962C8B-B14F-4D97-AF65-F5344CB8AC3E}">
        <p14:creationId xmlns:p14="http://schemas.microsoft.com/office/powerpoint/2010/main" val="26300034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560C5BD5-1532-4087-ACF7-85710DC69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本日の聴講者層</a:t>
            </a:r>
            <a:endParaRPr lang="en-US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ED23190D-575C-49DE-8293-87C3C1C8D77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2</a:t>
            </a:fld>
            <a:endParaRPr kumimoji="1" lang="ja-JP" altLang="en-US"/>
          </a:p>
        </p:txBody>
      </p:sp>
      <p:sp>
        <p:nvSpPr>
          <p:cNvPr id="6" name="テキスト プレースホルダー 5">
            <a:extLst>
              <a:ext uri="{FF2B5EF4-FFF2-40B4-BE49-F238E27FC236}">
                <a16:creationId xmlns:a16="http://schemas.microsoft.com/office/drawing/2014/main" id="{1F609DF4-3152-4D3E-9CA5-170D4BE1490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17055" y="1071267"/>
            <a:ext cx="11341887" cy="495336"/>
          </a:xfrm>
        </p:spPr>
        <p:txBody>
          <a:bodyPr/>
          <a:lstStyle/>
          <a:p>
            <a:r>
              <a:rPr lang="ja-JP" altLang="en-US" sz="3200" dirty="0"/>
              <a:t>社内業務とビジネス展開のケースがあり得る。</a:t>
            </a:r>
            <a:endParaRPr lang="en-US" altLang="ja-JP" sz="3200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10F748D-8D57-0400-3C1C-4AB1CB2FE2B8}"/>
              </a:ext>
            </a:extLst>
          </p:cNvPr>
          <p:cNvSpPr txBox="1"/>
          <p:nvPr/>
        </p:nvSpPr>
        <p:spPr>
          <a:xfrm>
            <a:off x="1730313" y="2056534"/>
            <a:ext cx="30142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000" dirty="0"/>
              <a:t>社内業務での活用</a:t>
            </a:r>
            <a:endParaRPr kumimoji="1" lang="ja-JP" altLang="en-US" sz="1600" dirty="0"/>
          </a:p>
        </p:txBody>
      </p: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4660C7C3-3EEF-0A04-10BB-7FD27609331A}"/>
              </a:ext>
            </a:extLst>
          </p:cNvPr>
          <p:cNvCxnSpPr>
            <a:cxnSpLocks/>
          </p:cNvCxnSpPr>
          <p:nvPr/>
        </p:nvCxnSpPr>
        <p:spPr>
          <a:xfrm flipH="1">
            <a:off x="718682" y="2500293"/>
            <a:ext cx="5037527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29E4CD9C-6199-6983-93B4-147B95BAFEBB}"/>
              </a:ext>
            </a:extLst>
          </p:cNvPr>
          <p:cNvSpPr txBox="1"/>
          <p:nvPr/>
        </p:nvSpPr>
        <p:spPr>
          <a:xfrm>
            <a:off x="7310899" y="2068347"/>
            <a:ext cx="30297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000" dirty="0"/>
              <a:t>ビジネス展開への活用</a:t>
            </a:r>
            <a:endParaRPr kumimoji="1" lang="ja-JP" altLang="en-US" dirty="0"/>
          </a:p>
        </p:txBody>
      </p: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79D94D24-C6C6-18F0-4F90-4CD1D69557D3}"/>
              </a:ext>
            </a:extLst>
          </p:cNvPr>
          <p:cNvCxnSpPr>
            <a:cxnSpLocks/>
          </p:cNvCxnSpPr>
          <p:nvPr/>
        </p:nvCxnSpPr>
        <p:spPr>
          <a:xfrm flipH="1">
            <a:off x="6306993" y="2500293"/>
            <a:ext cx="5037527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A7B3D910-3514-9458-DCD3-58FDB4C6455B}"/>
              </a:ext>
            </a:extLst>
          </p:cNvPr>
          <p:cNvSpPr/>
          <p:nvPr/>
        </p:nvSpPr>
        <p:spPr>
          <a:xfrm>
            <a:off x="7735117" y="5209134"/>
            <a:ext cx="2181279" cy="46628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</a:rPr>
              <a:t>最終利用者</a:t>
            </a:r>
          </a:p>
        </p:txBody>
      </p:sp>
      <p:grpSp>
        <p:nvGrpSpPr>
          <p:cNvPr id="15" name="グループ化 14">
            <a:extLst>
              <a:ext uri="{FF2B5EF4-FFF2-40B4-BE49-F238E27FC236}">
                <a16:creationId xmlns:a16="http://schemas.microsoft.com/office/drawing/2014/main" id="{4062930B-07C4-35EB-F0D0-AB4E4A54A122}"/>
              </a:ext>
            </a:extLst>
          </p:cNvPr>
          <p:cNvGrpSpPr/>
          <p:nvPr/>
        </p:nvGrpSpPr>
        <p:grpSpPr>
          <a:xfrm>
            <a:off x="7258291" y="3493032"/>
            <a:ext cx="3134930" cy="471253"/>
            <a:chOff x="7176565" y="3349811"/>
            <a:chExt cx="3134930" cy="471253"/>
          </a:xfrm>
        </p:grpSpPr>
        <p:sp>
          <p:nvSpPr>
            <p:cNvPr id="12" name="正方形/長方形 11">
              <a:extLst>
                <a:ext uri="{FF2B5EF4-FFF2-40B4-BE49-F238E27FC236}">
                  <a16:creationId xmlns:a16="http://schemas.microsoft.com/office/drawing/2014/main" id="{1A0A7810-C1CC-407F-86E0-4858EFD6BEF3}"/>
                </a:ext>
              </a:extLst>
            </p:cNvPr>
            <p:cNvSpPr/>
            <p:nvPr/>
          </p:nvSpPr>
          <p:spPr>
            <a:xfrm>
              <a:off x="8735839" y="3354158"/>
              <a:ext cx="1575656" cy="466281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正方形/長方形 12">
              <a:extLst>
                <a:ext uri="{FF2B5EF4-FFF2-40B4-BE49-F238E27FC236}">
                  <a16:creationId xmlns:a16="http://schemas.microsoft.com/office/drawing/2014/main" id="{6221FF47-A3A2-F834-8555-5E1B314B6C75}"/>
                </a:ext>
              </a:extLst>
            </p:cNvPr>
            <p:cNvSpPr/>
            <p:nvPr/>
          </p:nvSpPr>
          <p:spPr>
            <a:xfrm>
              <a:off x="7176565" y="3354783"/>
              <a:ext cx="1559275" cy="466281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正方形/長方形 13">
              <a:extLst>
                <a:ext uri="{FF2B5EF4-FFF2-40B4-BE49-F238E27FC236}">
                  <a16:creationId xmlns:a16="http://schemas.microsoft.com/office/drawing/2014/main" id="{43F2DAEB-A51D-B7AF-3D83-65A31F0968EA}"/>
                </a:ext>
              </a:extLst>
            </p:cNvPr>
            <p:cNvSpPr/>
            <p:nvPr/>
          </p:nvSpPr>
          <p:spPr>
            <a:xfrm>
              <a:off x="7176566" y="3349811"/>
              <a:ext cx="3134929" cy="46628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dirty="0">
                  <a:solidFill>
                    <a:schemeClr val="tx1"/>
                  </a:solidFill>
                </a:rPr>
                <a:t>開発者／</a:t>
              </a:r>
              <a:r>
                <a:rPr kumimoji="1" lang="en-US" altLang="ja-JP" dirty="0">
                  <a:solidFill>
                    <a:schemeClr val="tx1"/>
                  </a:solidFill>
                </a:rPr>
                <a:t>AI</a:t>
              </a:r>
              <a:r>
                <a:rPr kumimoji="1" lang="ja-JP" altLang="en-US" dirty="0">
                  <a:solidFill>
                    <a:schemeClr val="tx1"/>
                  </a:solidFill>
                </a:rPr>
                <a:t>サービスプロバイダ</a:t>
              </a:r>
            </a:p>
          </p:txBody>
        </p:sp>
      </p:grpSp>
      <p:cxnSp>
        <p:nvCxnSpPr>
          <p:cNvPr id="26" name="直線矢印コネクタ 25">
            <a:extLst>
              <a:ext uri="{FF2B5EF4-FFF2-40B4-BE49-F238E27FC236}">
                <a16:creationId xmlns:a16="http://schemas.microsoft.com/office/drawing/2014/main" id="{81010C24-ACE8-F52A-BA59-7742B08E3151}"/>
              </a:ext>
            </a:extLst>
          </p:cNvPr>
          <p:cNvCxnSpPr>
            <a:cxnSpLocks/>
          </p:cNvCxnSpPr>
          <p:nvPr/>
        </p:nvCxnSpPr>
        <p:spPr>
          <a:xfrm>
            <a:off x="8825756" y="3959313"/>
            <a:ext cx="0" cy="1249821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正方形/長方形 34">
            <a:extLst>
              <a:ext uri="{FF2B5EF4-FFF2-40B4-BE49-F238E27FC236}">
                <a16:creationId xmlns:a16="http://schemas.microsoft.com/office/drawing/2014/main" id="{82FF2F5E-AF5C-FCB8-80F9-1F86B09DBCEF}"/>
              </a:ext>
            </a:extLst>
          </p:cNvPr>
          <p:cNvSpPr/>
          <p:nvPr/>
        </p:nvSpPr>
        <p:spPr>
          <a:xfrm>
            <a:off x="1832508" y="3510530"/>
            <a:ext cx="2809875" cy="46628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AI</a:t>
            </a:r>
            <a:r>
              <a:rPr kumimoji="1" lang="ja-JP" altLang="en-US" dirty="0">
                <a:solidFill>
                  <a:schemeClr val="tx1"/>
                </a:solidFill>
              </a:rPr>
              <a:t>サービスプロバイダ</a:t>
            </a:r>
          </a:p>
        </p:txBody>
      </p:sp>
      <p:sp>
        <p:nvSpPr>
          <p:cNvPr id="37" name="正方形/長方形 36">
            <a:extLst>
              <a:ext uri="{FF2B5EF4-FFF2-40B4-BE49-F238E27FC236}">
                <a16:creationId xmlns:a16="http://schemas.microsoft.com/office/drawing/2014/main" id="{393DAF9F-97A1-3222-71FB-E4BEEB56E3F0}"/>
              </a:ext>
            </a:extLst>
          </p:cNvPr>
          <p:cNvSpPr/>
          <p:nvPr/>
        </p:nvSpPr>
        <p:spPr>
          <a:xfrm>
            <a:off x="2146806" y="5236603"/>
            <a:ext cx="2181279" cy="46628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</a:rPr>
              <a:t>最終利用者</a:t>
            </a:r>
          </a:p>
        </p:txBody>
      </p:sp>
      <p:cxnSp>
        <p:nvCxnSpPr>
          <p:cNvPr id="38" name="直線矢印コネクタ 37">
            <a:extLst>
              <a:ext uri="{FF2B5EF4-FFF2-40B4-BE49-F238E27FC236}">
                <a16:creationId xmlns:a16="http://schemas.microsoft.com/office/drawing/2014/main" id="{4F2C40CD-E333-1734-C87F-73806274C8C4}"/>
              </a:ext>
            </a:extLst>
          </p:cNvPr>
          <p:cNvCxnSpPr>
            <a:cxnSpLocks/>
          </p:cNvCxnSpPr>
          <p:nvPr/>
        </p:nvCxnSpPr>
        <p:spPr>
          <a:xfrm>
            <a:off x="3237445" y="3976811"/>
            <a:ext cx="0" cy="1259792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FD0B054B-732F-6EC6-3CE0-0837EF521415}"/>
              </a:ext>
            </a:extLst>
          </p:cNvPr>
          <p:cNvSpPr txBox="1"/>
          <p:nvPr/>
        </p:nvSpPr>
        <p:spPr>
          <a:xfrm>
            <a:off x="1444988" y="2771512"/>
            <a:ext cx="3584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/>
              <a:t>日々の社内業務の効率化を図る</a:t>
            </a:r>
          </a:p>
        </p:txBody>
      </p:sp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85B07BB8-F248-6095-CBDF-8F25AAA3F976}"/>
              </a:ext>
            </a:extLst>
          </p:cNvPr>
          <p:cNvSpPr txBox="1"/>
          <p:nvPr/>
        </p:nvSpPr>
        <p:spPr>
          <a:xfrm>
            <a:off x="7033299" y="2771512"/>
            <a:ext cx="3584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AI</a:t>
            </a:r>
            <a:r>
              <a:rPr kumimoji="1" lang="ja-JP" altLang="en-US" dirty="0"/>
              <a:t>サービス化し、他社に提供する</a:t>
            </a: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2D19E31B-AFB6-7E22-5F41-119A0982B7EC}"/>
              </a:ext>
            </a:extLst>
          </p:cNvPr>
          <p:cNvSpPr txBox="1"/>
          <p:nvPr/>
        </p:nvSpPr>
        <p:spPr>
          <a:xfrm>
            <a:off x="4556515" y="3564679"/>
            <a:ext cx="1160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/>
              <a:t>（他社）</a:t>
            </a:r>
            <a:endParaRPr kumimoji="1" lang="en-US" altLang="ja-JP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D5C30F42-71D3-8577-CF7F-A0F7DEC1CC0C}"/>
              </a:ext>
            </a:extLst>
          </p:cNvPr>
          <p:cNvSpPr txBox="1"/>
          <p:nvPr/>
        </p:nvSpPr>
        <p:spPr>
          <a:xfrm>
            <a:off x="9813154" y="5270134"/>
            <a:ext cx="1160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/>
              <a:t>（他社）</a:t>
            </a:r>
            <a:endParaRPr kumimoji="1" lang="en-US" altLang="ja-JP" dirty="0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FE5EC30D-B893-9E58-ACE8-356960B64836}"/>
              </a:ext>
            </a:extLst>
          </p:cNvPr>
          <p:cNvSpPr txBox="1"/>
          <p:nvPr/>
        </p:nvSpPr>
        <p:spPr>
          <a:xfrm>
            <a:off x="4224672" y="5306083"/>
            <a:ext cx="1160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/>
              <a:t>（当人）</a:t>
            </a:r>
            <a:endParaRPr kumimoji="1" lang="en-US" altLang="ja-JP" dirty="0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61BE45E5-674F-CE75-381F-626D818DB601}"/>
              </a:ext>
            </a:extLst>
          </p:cNvPr>
          <p:cNvSpPr txBox="1"/>
          <p:nvPr/>
        </p:nvSpPr>
        <p:spPr>
          <a:xfrm>
            <a:off x="10329597" y="3553662"/>
            <a:ext cx="1160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/>
              <a:t>（当人）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5374598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DF058F9-220C-494C-A522-7EB3101CCC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055" y="241034"/>
            <a:ext cx="11400125" cy="518094"/>
          </a:xfrm>
        </p:spPr>
        <p:txBody>
          <a:bodyPr>
            <a:normAutofit/>
          </a:bodyPr>
          <a:lstStyle/>
          <a:p>
            <a:r>
              <a:rPr lang="ja-JP" altLang="en-US" dirty="0"/>
              <a:t>生成系</a:t>
            </a:r>
            <a:r>
              <a:rPr lang="en-US" altLang="ja-JP" dirty="0"/>
              <a:t>AI</a:t>
            </a:r>
            <a:r>
              <a:rPr lang="ja-JP" altLang="en-US" dirty="0"/>
              <a:t>の利用ガイドライン雛形（日本ディープラーニング協会）</a:t>
            </a:r>
            <a:endParaRPr lang="en-US" sz="2400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7C908698-33E3-4166-A44C-D1A22B2C637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20</a:t>
            </a:fld>
            <a:endParaRPr kumimoji="1" lang="ja-JP" altLang="en-US"/>
          </a:p>
        </p:txBody>
      </p:sp>
      <p:sp>
        <p:nvSpPr>
          <p:cNvPr id="14" name="テキスト プレースホルダー 2">
            <a:extLst>
              <a:ext uri="{FF2B5EF4-FFF2-40B4-BE49-F238E27FC236}">
                <a16:creationId xmlns:a16="http://schemas.microsoft.com/office/drawing/2014/main" id="{E87AC5CB-0891-46ED-86C5-FF795F031FB1}"/>
              </a:ext>
            </a:extLst>
          </p:cNvPr>
          <p:cNvSpPr txBox="1">
            <a:spLocks/>
          </p:cNvSpPr>
          <p:nvPr/>
        </p:nvSpPr>
        <p:spPr>
          <a:xfrm>
            <a:off x="517055" y="1020574"/>
            <a:ext cx="11400125" cy="4354615"/>
          </a:xfrm>
          <a:prstGeom prst="rect">
            <a:avLst/>
          </a:prstGeom>
        </p:spPr>
        <p:txBody>
          <a:bodyPr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n"/>
              <a:tabLst/>
              <a:defRPr kumimoji="1"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1968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01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ja-JP" altLang="en-US" dirty="0"/>
              <a:t>データ入力行為の注意事項</a:t>
            </a:r>
            <a:endParaRPr lang="en-US" altLang="ja-JP" dirty="0"/>
          </a:p>
          <a:p>
            <a:pPr lvl="1">
              <a:defRPr/>
            </a:pPr>
            <a:r>
              <a:rPr lang="ja-JP" altLang="en-US" dirty="0"/>
              <a:t>第三者が著作権を有するデータ、登録商標・意匠：著作権侵害のリスクは低い</a:t>
            </a:r>
            <a:endParaRPr lang="en-US" altLang="ja-JP" dirty="0"/>
          </a:p>
          <a:p>
            <a:pPr lvl="1">
              <a:defRPr/>
            </a:pPr>
            <a:r>
              <a:rPr lang="ja-JP" altLang="en-US" dirty="0"/>
              <a:t>個人情報（氏名、住所）：個人情報保護法のリスクが高い</a:t>
            </a:r>
            <a:endParaRPr lang="en-US" altLang="ja-JP" dirty="0"/>
          </a:p>
          <a:p>
            <a:pPr lvl="1">
              <a:defRPr/>
            </a:pPr>
            <a:r>
              <a:rPr lang="ja-JP" altLang="en-US" dirty="0"/>
              <a:t>社外</a:t>
            </a:r>
            <a:r>
              <a:rPr lang="en-US" altLang="ja-JP" dirty="0"/>
              <a:t>AI</a:t>
            </a:r>
            <a:r>
              <a:rPr lang="ja-JP" altLang="en-US" dirty="0"/>
              <a:t>への機密情報：秘密保持契約に反する、保護できなくなるリスクが高い</a:t>
            </a:r>
            <a:endParaRPr lang="en-US" altLang="ja-JP" dirty="0"/>
          </a:p>
          <a:p>
            <a:pPr>
              <a:defRPr/>
            </a:pPr>
            <a:r>
              <a:rPr lang="ja-JP" altLang="en-US" dirty="0"/>
              <a:t>生成物利用の注意事項</a:t>
            </a:r>
            <a:endParaRPr lang="en-US" altLang="ja-JP" dirty="0"/>
          </a:p>
          <a:p>
            <a:pPr lvl="1">
              <a:defRPr/>
            </a:pPr>
            <a:r>
              <a:rPr lang="ja-JP" altLang="en-US" dirty="0"/>
              <a:t>生成物には虚偽が含まれる可能性がある</a:t>
            </a:r>
            <a:endParaRPr lang="en-US" altLang="ja-JP" dirty="0"/>
          </a:p>
          <a:p>
            <a:pPr lvl="1">
              <a:defRPr/>
            </a:pPr>
            <a:r>
              <a:rPr lang="ja-JP" altLang="en-US" dirty="0"/>
              <a:t>生成物利用は、権利侵害可能性がある</a:t>
            </a:r>
            <a:endParaRPr lang="en-US" altLang="ja-JP" dirty="0"/>
          </a:p>
          <a:p>
            <a:pPr lvl="2">
              <a:buFont typeface="Wingdings" panose="05000000000000000000" pitchFamily="2" charset="2"/>
              <a:buChar char="Ø"/>
              <a:defRPr/>
            </a:pPr>
            <a:r>
              <a:rPr lang="ja-JP" altLang="en-US" sz="1800" dirty="0"/>
              <a:t>既存と類似性が高い生成物は、著作権・商標権・意匠権侵害リスクが高い（調査による確認が必要）</a:t>
            </a:r>
            <a:endParaRPr lang="en-US" altLang="ja-JP" sz="2000" dirty="0"/>
          </a:p>
          <a:p>
            <a:pPr lvl="2">
              <a:buFont typeface="Wingdings" panose="05000000000000000000" pitchFamily="2" charset="2"/>
              <a:buChar char="Ø"/>
              <a:defRPr/>
            </a:pPr>
            <a:r>
              <a:rPr lang="ja-JP" altLang="en-US" sz="1800" dirty="0"/>
              <a:t>虚偽の個人情報・名誉毀損の可能性もある</a:t>
            </a:r>
            <a:endParaRPr lang="en-US" altLang="ja-JP" sz="1800" dirty="0"/>
          </a:p>
          <a:p>
            <a:pPr lvl="1">
              <a:defRPr/>
            </a:pPr>
            <a:r>
              <a:rPr lang="ja-JP" altLang="en-US" dirty="0"/>
              <a:t>生成物には、著作権が発生しない可能性がある（創作的寄与による）</a:t>
            </a:r>
            <a:endParaRPr lang="en-US" altLang="ja-JP" dirty="0"/>
          </a:p>
          <a:p>
            <a:pPr lvl="1">
              <a:defRPr/>
            </a:pPr>
            <a:r>
              <a:rPr lang="ja-JP" altLang="en-US" dirty="0"/>
              <a:t>生成物は、商用利用できない可能性がある（生成</a:t>
            </a:r>
            <a:r>
              <a:rPr lang="en-US" altLang="ja-JP" dirty="0"/>
              <a:t>AI</a:t>
            </a:r>
            <a:r>
              <a:rPr lang="ja-JP" altLang="en-US" dirty="0"/>
              <a:t>の利用規約による、</a:t>
            </a:r>
            <a:r>
              <a:rPr lang="en-US" altLang="ja-JP" dirty="0" err="1"/>
              <a:t>ChatGPT</a:t>
            </a:r>
            <a:r>
              <a:rPr lang="ja-JP" altLang="en-US" dirty="0"/>
              <a:t>は問題無い）</a:t>
            </a:r>
            <a:endParaRPr lang="en-US" altLang="ja-JP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7E7292E2-FDCA-420C-BABF-1E6510C0104D}"/>
              </a:ext>
            </a:extLst>
          </p:cNvPr>
          <p:cNvSpPr txBox="1"/>
          <p:nvPr/>
        </p:nvSpPr>
        <p:spPr>
          <a:xfrm>
            <a:off x="571984" y="-20412"/>
            <a:ext cx="28361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3. </a:t>
            </a:r>
            <a:r>
              <a:rPr kumimoji="1" lang="ja-JP" altLang="en-US" sz="1600" b="1" dirty="0">
                <a:solidFill>
                  <a:schemeClr val="bg1"/>
                </a:solidFill>
              </a:rPr>
              <a:t>注意点と今後の発展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15F71409-14F8-7BDB-E6AE-0949B000CC78}"/>
              </a:ext>
            </a:extLst>
          </p:cNvPr>
          <p:cNvSpPr txBox="1"/>
          <p:nvPr/>
        </p:nvSpPr>
        <p:spPr>
          <a:xfrm>
            <a:off x="10499794" y="1190168"/>
            <a:ext cx="169220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400" dirty="0"/>
              <a:t>2023</a:t>
            </a:r>
            <a:r>
              <a:rPr lang="ja-JP" altLang="en-US" sz="1400" dirty="0"/>
              <a:t>年</a:t>
            </a:r>
            <a:r>
              <a:rPr lang="en-US" altLang="ja-JP" sz="1400" dirty="0"/>
              <a:t>5</a:t>
            </a:r>
            <a:r>
              <a:rPr lang="ja-JP" altLang="en-US" sz="1400" dirty="0"/>
              <a:t>月</a:t>
            </a:r>
            <a:r>
              <a:rPr lang="en-US" altLang="ja-JP" sz="1400" dirty="0"/>
              <a:t>1</a:t>
            </a:r>
            <a:r>
              <a:rPr lang="ja-JP" altLang="en-US" sz="1400" dirty="0"/>
              <a:t>日</a:t>
            </a:r>
          </a:p>
        </p:txBody>
      </p:sp>
    </p:spTree>
    <p:extLst>
      <p:ext uri="{BB962C8B-B14F-4D97-AF65-F5344CB8AC3E}">
        <p14:creationId xmlns:p14="http://schemas.microsoft.com/office/powerpoint/2010/main" val="32014874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DF058F9-220C-494C-A522-7EB3101CCC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055" y="241034"/>
            <a:ext cx="11400125" cy="518094"/>
          </a:xfrm>
        </p:spPr>
        <p:txBody>
          <a:bodyPr>
            <a:normAutofit/>
          </a:bodyPr>
          <a:lstStyle/>
          <a:p>
            <a:r>
              <a:rPr lang="ja-JP" altLang="en-US" dirty="0"/>
              <a:t>さらなる民主化</a:t>
            </a:r>
            <a:endParaRPr lang="en-US" sz="2400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7C908698-33E3-4166-A44C-D1A22B2C637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21</a:t>
            </a:fld>
            <a:endParaRPr kumimoji="1" lang="ja-JP" altLang="en-US"/>
          </a:p>
        </p:txBody>
      </p:sp>
      <p:sp>
        <p:nvSpPr>
          <p:cNvPr id="14" name="テキスト プレースホルダー 2">
            <a:extLst>
              <a:ext uri="{FF2B5EF4-FFF2-40B4-BE49-F238E27FC236}">
                <a16:creationId xmlns:a16="http://schemas.microsoft.com/office/drawing/2014/main" id="{E87AC5CB-0891-46ED-86C5-FF795F031FB1}"/>
              </a:ext>
            </a:extLst>
          </p:cNvPr>
          <p:cNvSpPr txBox="1">
            <a:spLocks/>
          </p:cNvSpPr>
          <p:nvPr/>
        </p:nvSpPr>
        <p:spPr>
          <a:xfrm>
            <a:off x="517054" y="1020574"/>
            <a:ext cx="11400125" cy="4354615"/>
          </a:xfrm>
          <a:prstGeom prst="rect">
            <a:avLst/>
          </a:prstGeom>
        </p:spPr>
        <p:txBody>
          <a:bodyPr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n"/>
              <a:tabLst/>
              <a:defRPr kumimoji="1"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1968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01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ja-JP" altLang="en-US" sz="2800" dirty="0"/>
              <a:t>一方、</a:t>
            </a:r>
            <a:r>
              <a:rPr lang="en-US" altLang="ja-JP" sz="2800" dirty="0"/>
              <a:t>2023</a:t>
            </a:r>
            <a:r>
              <a:rPr lang="ja-JP" altLang="en-US" sz="2800" dirty="0"/>
              <a:t>年</a:t>
            </a:r>
            <a:r>
              <a:rPr lang="en-US" altLang="ja-JP" sz="2800" dirty="0"/>
              <a:t>4</a:t>
            </a:r>
            <a:r>
              <a:rPr lang="ja-JP" altLang="en-US" sz="2800" dirty="0"/>
              <a:t>月以降、拡張機能のリリースが急激に進む</a:t>
            </a:r>
            <a:endParaRPr lang="en-US" altLang="ja-JP" sz="2400" dirty="0"/>
          </a:p>
          <a:p>
            <a:pPr>
              <a:defRPr/>
            </a:pPr>
            <a:r>
              <a:rPr lang="ja-JP" altLang="en-US" sz="2800" dirty="0"/>
              <a:t>プラグイン化と</a:t>
            </a:r>
            <a:r>
              <a:rPr lang="en-US" altLang="ja-JP" sz="2800" dirty="0"/>
              <a:t>web</a:t>
            </a:r>
            <a:r>
              <a:rPr lang="ja-JP" altLang="en-US" sz="2800" dirty="0"/>
              <a:t>ブラウジング機能によって、弱点をカバーし始める</a:t>
            </a:r>
            <a:endParaRPr lang="en-US" altLang="ja-JP" sz="2800" dirty="0"/>
          </a:p>
          <a:p>
            <a:pPr lvl="1">
              <a:defRPr/>
            </a:pPr>
            <a:r>
              <a:rPr lang="en-US" altLang="ja-JP" sz="2400" dirty="0"/>
              <a:t>Google Chrome</a:t>
            </a:r>
            <a:r>
              <a:rPr lang="ja-JP" altLang="en-US" sz="2400" dirty="0"/>
              <a:t>のアドオン機能：</a:t>
            </a:r>
            <a:r>
              <a:rPr lang="en-US" altLang="ja-JP" sz="2400" dirty="0" err="1"/>
              <a:t>webChatGPT</a:t>
            </a:r>
            <a:endParaRPr lang="en-US" altLang="ja-JP" sz="2400" dirty="0"/>
          </a:p>
          <a:p>
            <a:pPr lvl="2">
              <a:defRPr/>
            </a:pPr>
            <a:r>
              <a:rPr lang="en-US" altLang="ja-JP" sz="2000" dirty="0"/>
              <a:t>web</a:t>
            </a:r>
            <a:r>
              <a:rPr lang="ja-JP" altLang="en-US" sz="2000" dirty="0"/>
              <a:t>と繋げて最新情報を検索し、</a:t>
            </a:r>
            <a:r>
              <a:rPr lang="en-US" altLang="ja-JP" sz="2000" dirty="0"/>
              <a:t>URL</a:t>
            </a:r>
            <a:r>
              <a:rPr lang="ja-JP" altLang="en-US" sz="2000" dirty="0"/>
              <a:t>を提示しながら回答する</a:t>
            </a:r>
            <a:endParaRPr lang="en-US" altLang="ja-JP" sz="2000" dirty="0"/>
          </a:p>
          <a:p>
            <a:pPr lvl="1">
              <a:defRPr/>
            </a:pPr>
            <a:r>
              <a:rPr lang="en-US" altLang="ja-JP" sz="2400" dirty="0" err="1"/>
              <a:t>ChatGPT</a:t>
            </a:r>
            <a:r>
              <a:rPr lang="en-US" altLang="ja-JP" sz="2400" dirty="0"/>
              <a:t> plus</a:t>
            </a:r>
            <a:r>
              <a:rPr lang="ja-JP" altLang="en-US" sz="2400" dirty="0"/>
              <a:t>ユーザのバージョンアップ</a:t>
            </a:r>
            <a:endParaRPr lang="en-US" altLang="ja-JP" sz="2400" dirty="0"/>
          </a:p>
          <a:p>
            <a:pPr lvl="2">
              <a:defRPr/>
            </a:pPr>
            <a:r>
              <a:rPr lang="en-US" altLang="ja-JP" sz="2000" dirty="0"/>
              <a:t>web</a:t>
            </a:r>
            <a:r>
              <a:rPr lang="ja-JP" altLang="en-US" sz="2000" dirty="0"/>
              <a:t>ブラウジング</a:t>
            </a:r>
            <a:endParaRPr lang="en-US" altLang="ja-JP" sz="2000" dirty="0"/>
          </a:p>
          <a:p>
            <a:pPr lvl="2">
              <a:defRPr/>
            </a:pPr>
            <a:r>
              <a:rPr lang="ja-JP" altLang="en-US" sz="2000" dirty="0"/>
              <a:t>サードパーティ</a:t>
            </a:r>
            <a:r>
              <a:rPr lang="en-US" altLang="ja-JP" sz="2000" dirty="0"/>
              <a:t>plugin</a:t>
            </a:r>
            <a:r>
              <a:rPr lang="ja-JP" altLang="en-US" sz="2000" dirty="0"/>
              <a:t>の追加：</a:t>
            </a:r>
            <a:r>
              <a:rPr lang="en-US" altLang="ja-JP" sz="2000" dirty="0"/>
              <a:t>Wolfram</a:t>
            </a:r>
            <a:r>
              <a:rPr lang="ja-JP" altLang="en-US" sz="2000" dirty="0"/>
              <a:t>（科学知識、数学など）などを使った回答が可能</a:t>
            </a:r>
            <a:endParaRPr lang="en-US" altLang="ja-JP" sz="2000" dirty="0"/>
          </a:p>
          <a:p>
            <a:pPr lvl="2">
              <a:defRPr/>
            </a:pPr>
            <a:r>
              <a:rPr lang="en-US" altLang="ja-JP" sz="2000" dirty="0"/>
              <a:t>continue</a:t>
            </a:r>
            <a:r>
              <a:rPr lang="ja-JP" altLang="en-US" sz="2000" dirty="0"/>
              <a:t>機能：長文の回答が可能</a:t>
            </a:r>
            <a:endParaRPr lang="en-US" altLang="ja-JP" sz="2000" dirty="0"/>
          </a:p>
          <a:p>
            <a:pPr lvl="1">
              <a:defRPr/>
            </a:pPr>
            <a:r>
              <a:rPr lang="ja-JP" altLang="en-US" sz="2400" dirty="0"/>
              <a:t>別の</a:t>
            </a:r>
            <a:r>
              <a:rPr lang="en-US" altLang="ja-JP" sz="2400" dirty="0"/>
              <a:t>AI</a:t>
            </a:r>
            <a:r>
              <a:rPr lang="ja-JP" altLang="en-US" sz="2400" dirty="0"/>
              <a:t>サービスも対抗して登場：</a:t>
            </a:r>
            <a:r>
              <a:rPr lang="en-US" altLang="ja-JP" sz="2400" dirty="0"/>
              <a:t>Bard, </a:t>
            </a:r>
            <a:r>
              <a:rPr lang="en-US" altLang="ja-JP" sz="2400" dirty="0" err="1"/>
              <a:t>bing</a:t>
            </a:r>
            <a:r>
              <a:rPr lang="en-US" altLang="ja-JP" sz="2400" dirty="0"/>
              <a:t> AI Chat</a:t>
            </a:r>
          </a:p>
          <a:p>
            <a:pPr lvl="2">
              <a:defRPr/>
            </a:pPr>
            <a:r>
              <a:rPr lang="en-US" altLang="ja-JP" sz="2000" dirty="0"/>
              <a:t>web</a:t>
            </a:r>
            <a:r>
              <a:rPr lang="ja-JP" altLang="en-US" sz="2000" dirty="0"/>
              <a:t>ブラウジング機能</a:t>
            </a:r>
            <a:endParaRPr lang="en-US" altLang="ja-JP" sz="2000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7E7292E2-FDCA-420C-BABF-1E6510C0104D}"/>
              </a:ext>
            </a:extLst>
          </p:cNvPr>
          <p:cNvSpPr txBox="1"/>
          <p:nvPr/>
        </p:nvSpPr>
        <p:spPr>
          <a:xfrm>
            <a:off x="571984" y="-20412"/>
            <a:ext cx="28361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3. </a:t>
            </a:r>
            <a:r>
              <a:rPr kumimoji="1" lang="ja-JP" altLang="en-US" sz="1600" b="1" dirty="0">
                <a:solidFill>
                  <a:schemeClr val="bg1"/>
                </a:solidFill>
              </a:rPr>
              <a:t>注意点と今後の発展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3994E480-0987-ED6E-EF42-AD1C008B28F3}"/>
              </a:ext>
            </a:extLst>
          </p:cNvPr>
          <p:cNvSpPr txBox="1"/>
          <p:nvPr/>
        </p:nvSpPr>
        <p:spPr>
          <a:xfrm>
            <a:off x="6217116" y="3010348"/>
            <a:ext cx="169220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400" dirty="0"/>
              <a:t>2023</a:t>
            </a:r>
            <a:r>
              <a:rPr lang="ja-JP" altLang="en-US" sz="1400" dirty="0"/>
              <a:t>年</a:t>
            </a:r>
            <a:r>
              <a:rPr lang="en-US" altLang="ja-JP" sz="1400" dirty="0"/>
              <a:t>5</a:t>
            </a:r>
            <a:r>
              <a:rPr lang="ja-JP" altLang="en-US" sz="1400" dirty="0"/>
              <a:t>月</a:t>
            </a:r>
            <a:r>
              <a:rPr lang="en-US" altLang="ja-JP" sz="1400" dirty="0"/>
              <a:t>12</a:t>
            </a:r>
            <a:r>
              <a:rPr lang="ja-JP" altLang="en-US" sz="1400" dirty="0"/>
              <a:t>日</a:t>
            </a:r>
          </a:p>
        </p:txBody>
      </p:sp>
    </p:spTree>
    <p:extLst>
      <p:ext uri="{BB962C8B-B14F-4D97-AF65-F5344CB8AC3E}">
        <p14:creationId xmlns:p14="http://schemas.microsoft.com/office/powerpoint/2010/main" val="7785329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560C5BD5-1532-4087-ACF7-85710DC69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まとめ</a:t>
            </a:r>
            <a:endParaRPr lang="en-US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ED23190D-575C-49DE-8293-87C3C1C8D77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22</a:t>
            </a:fld>
            <a:endParaRPr kumimoji="1" lang="ja-JP" altLang="en-US"/>
          </a:p>
        </p:txBody>
      </p:sp>
      <p:sp>
        <p:nvSpPr>
          <p:cNvPr id="6" name="テキスト プレースホルダー 5">
            <a:extLst>
              <a:ext uri="{FF2B5EF4-FFF2-40B4-BE49-F238E27FC236}">
                <a16:creationId xmlns:a16="http://schemas.microsoft.com/office/drawing/2014/main" id="{1F609DF4-3152-4D3E-9CA5-170D4BE1490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17055" y="1071267"/>
            <a:ext cx="11341887" cy="495336"/>
          </a:xfrm>
        </p:spPr>
        <p:txBody>
          <a:bodyPr/>
          <a:lstStyle/>
          <a:p>
            <a:r>
              <a:rPr lang="en-US" altLang="ja-JP" sz="2800" dirty="0" err="1"/>
              <a:t>ChatGPT</a:t>
            </a:r>
            <a:r>
              <a:rPr lang="ja-JP" altLang="en-US" sz="2800" dirty="0"/>
              <a:t>は、複雑かつ高度な指示にも柔軟に回答する</a:t>
            </a:r>
            <a:r>
              <a:rPr lang="en-US" altLang="ja-JP" sz="2800" dirty="0"/>
              <a:t>AI</a:t>
            </a:r>
            <a:r>
              <a:rPr lang="ja-JP" altLang="en-US" sz="2800" dirty="0"/>
              <a:t>である。</a:t>
            </a:r>
            <a:endParaRPr lang="en-US" altLang="ja-JP" sz="2800" dirty="0"/>
          </a:p>
          <a:p>
            <a:pPr lvl="1"/>
            <a:r>
              <a:rPr lang="ja-JP" altLang="en-US" sz="2400" dirty="0"/>
              <a:t>人間の行動・思考を支援するため、社内業務とビジネス展開の両方の可能性がある</a:t>
            </a:r>
            <a:endParaRPr lang="en-US" altLang="ja-JP" sz="2400" dirty="0"/>
          </a:p>
          <a:p>
            <a:pPr lvl="1"/>
            <a:r>
              <a:rPr lang="ja-JP" altLang="en-US" sz="2400" dirty="0"/>
              <a:t>不完全ながらも、「総合型</a:t>
            </a:r>
            <a:r>
              <a:rPr lang="en-US" altLang="ja-JP" sz="2400" dirty="0"/>
              <a:t>AI</a:t>
            </a:r>
            <a:r>
              <a:rPr lang="ja-JP" altLang="en-US" sz="2400" dirty="0"/>
              <a:t>の価値」を具体的に示す契機となった</a:t>
            </a:r>
            <a:endParaRPr lang="en-US" altLang="ja-JP" sz="2400" dirty="0"/>
          </a:p>
          <a:p>
            <a:endParaRPr lang="en-US" altLang="ja-JP" sz="2800" dirty="0"/>
          </a:p>
          <a:p>
            <a:r>
              <a:rPr lang="ja-JP" altLang="en-US" sz="2800" dirty="0"/>
              <a:t>ただし、横河社内の本格的な活用については、まだ注意する点が多い。</a:t>
            </a:r>
            <a:endParaRPr lang="en-US" altLang="ja-JP" sz="2800" dirty="0"/>
          </a:p>
          <a:p>
            <a:pPr lvl="1"/>
            <a:r>
              <a:rPr lang="ja-JP" altLang="en-US" sz="2400" dirty="0"/>
              <a:t>ガイドやフォーマットに従って、指示を工夫する必要がある</a:t>
            </a:r>
            <a:endParaRPr lang="en-US" altLang="ja-JP" sz="2400" dirty="0"/>
          </a:p>
          <a:p>
            <a:pPr lvl="1"/>
            <a:r>
              <a:rPr lang="ja-JP" altLang="en-US" sz="2400" dirty="0"/>
              <a:t>機密情報の入力は避けつつ、回答の正しさを吟味する必要がある</a:t>
            </a:r>
            <a:endParaRPr lang="en-US" altLang="ja-JP" sz="2400" dirty="0"/>
          </a:p>
          <a:p>
            <a:pPr lvl="1"/>
            <a:r>
              <a:rPr lang="ja-JP" altLang="en-US" sz="2400" dirty="0"/>
              <a:t>注意喚起が先月業務連絡されたばかりで、ガイドラインの整備は不完全</a:t>
            </a:r>
            <a:endParaRPr lang="en-US" altLang="ja-JP" sz="2400" dirty="0"/>
          </a:p>
        </p:txBody>
      </p:sp>
    </p:spTree>
    <p:extLst>
      <p:ext uri="{BB962C8B-B14F-4D97-AF65-F5344CB8AC3E}">
        <p14:creationId xmlns:p14="http://schemas.microsoft.com/office/powerpoint/2010/main" val="8782074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F2B2B343-CF0D-4CE9-8049-5FF23009C31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3001740-FA51-4383-A84C-3DA006D12C29}" type="slidenum">
              <a:rPr lang="ja-JP" altLang="en-US" smtClean="0"/>
              <a:pPr/>
              <a:t>23</a:t>
            </a:fld>
            <a:endParaRPr lang="ja-JP" altLang="en-US" dirty="0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EC73A151-6AE6-45B0-B969-B764FDC1ADA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449135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7C908698-33E3-4166-A44C-D1A22B2C637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24</a:t>
            </a:fld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1C11E1FC-BAFA-434E-B67E-275B4A573D08}"/>
              </a:ext>
            </a:extLst>
          </p:cNvPr>
          <p:cNvSpPr txBox="1"/>
          <p:nvPr/>
        </p:nvSpPr>
        <p:spPr>
          <a:xfrm>
            <a:off x="571984" y="-20412"/>
            <a:ext cx="45218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b="1" dirty="0">
                <a:solidFill>
                  <a:schemeClr val="bg1"/>
                </a:solidFill>
              </a:rPr>
              <a:t>補足</a:t>
            </a:r>
          </a:p>
        </p:txBody>
      </p:sp>
      <p:sp>
        <p:nvSpPr>
          <p:cNvPr id="36" name="タイトル 1">
            <a:extLst>
              <a:ext uri="{FF2B5EF4-FFF2-40B4-BE49-F238E27FC236}">
                <a16:creationId xmlns:a16="http://schemas.microsoft.com/office/drawing/2014/main" id="{9E2104AC-889B-45AC-B8DA-252B99AF2E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055" y="241034"/>
            <a:ext cx="11400125" cy="518094"/>
          </a:xfrm>
        </p:spPr>
        <p:txBody>
          <a:bodyPr/>
          <a:lstStyle/>
          <a:p>
            <a:r>
              <a:rPr lang="ja-JP" altLang="en-US" dirty="0"/>
              <a:t>深層学習の躍進①　人間と同等の識別性能</a:t>
            </a:r>
            <a:endParaRPr lang="en-US" dirty="0"/>
          </a:p>
        </p:txBody>
      </p:sp>
      <p:sp>
        <p:nvSpPr>
          <p:cNvPr id="27" name="テキスト プレースホルダー 2">
            <a:extLst>
              <a:ext uri="{FF2B5EF4-FFF2-40B4-BE49-F238E27FC236}">
                <a16:creationId xmlns:a16="http://schemas.microsoft.com/office/drawing/2014/main" id="{262C6CF6-DB9A-4F75-AA07-AB5DF3219F99}"/>
              </a:ext>
            </a:extLst>
          </p:cNvPr>
          <p:cNvSpPr txBox="1">
            <a:spLocks/>
          </p:cNvSpPr>
          <p:nvPr/>
        </p:nvSpPr>
        <p:spPr>
          <a:xfrm>
            <a:off x="517054" y="1015279"/>
            <a:ext cx="11400125" cy="685134"/>
          </a:xfrm>
          <a:prstGeom prst="rect">
            <a:avLst/>
          </a:prstGeom>
        </p:spPr>
        <p:txBody>
          <a:bodyPr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n"/>
              <a:tabLst/>
              <a:defRPr kumimoji="1"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1968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01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ja-JP" altLang="en-US" sz="2800" dirty="0"/>
              <a:t>識別精度を飛躍的に向上させ、第</a:t>
            </a:r>
            <a:r>
              <a:rPr lang="en-US" altLang="ja-JP" sz="2800" dirty="0"/>
              <a:t>3</a:t>
            </a:r>
            <a:r>
              <a:rPr lang="ja-JP" altLang="en-US" sz="2800" dirty="0"/>
              <a:t>次</a:t>
            </a:r>
            <a:r>
              <a:rPr lang="en-US" altLang="ja-JP" sz="2800" dirty="0"/>
              <a:t>AI</a:t>
            </a:r>
            <a:r>
              <a:rPr lang="ja-JP" altLang="en-US" sz="2800" dirty="0"/>
              <a:t>ブームを牽引</a:t>
            </a:r>
            <a:endParaRPr lang="en-US" altLang="ja-JP" sz="28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EF27992-AFA1-453E-A836-17AD14A047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8611" y="2982956"/>
            <a:ext cx="4876629" cy="3089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17673ED4-B754-45A0-A5AE-46D930F59622}"/>
              </a:ext>
            </a:extLst>
          </p:cNvPr>
          <p:cNvSpPr txBox="1"/>
          <p:nvPr/>
        </p:nvSpPr>
        <p:spPr>
          <a:xfrm>
            <a:off x="5930243" y="5897002"/>
            <a:ext cx="220531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100" dirty="0"/>
              <a:t>https://www.eff.org/ai/metrics</a:t>
            </a:r>
            <a:endParaRPr kumimoji="1" lang="ja-JP" altLang="en-US" sz="1100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0DFA347E-FF21-4050-8876-CE1C442493F9}"/>
              </a:ext>
            </a:extLst>
          </p:cNvPr>
          <p:cNvSpPr txBox="1"/>
          <p:nvPr/>
        </p:nvSpPr>
        <p:spPr>
          <a:xfrm>
            <a:off x="6834762" y="2943632"/>
            <a:ext cx="85164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100" dirty="0"/>
              <a:t>(LSVRC)</a:t>
            </a:r>
            <a:endParaRPr kumimoji="1" lang="ja-JP" altLang="en-US" sz="1100" dirty="0"/>
          </a:p>
        </p:txBody>
      </p:sp>
      <p:sp>
        <p:nvSpPr>
          <p:cNvPr id="10" name="吹き出し: 角を丸めた四角形 9">
            <a:extLst>
              <a:ext uri="{FF2B5EF4-FFF2-40B4-BE49-F238E27FC236}">
                <a16:creationId xmlns:a16="http://schemas.microsoft.com/office/drawing/2014/main" id="{C5D793F1-CA2A-42F9-AFFB-A5C7756C4682}"/>
              </a:ext>
            </a:extLst>
          </p:cNvPr>
          <p:cNvSpPr/>
          <p:nvPr/>
        </p:nvSpPr>
        <p:spPr>
          <a:xfrm>
            <a:off x="5930243" y="3761376"/>
            <a:ext cx="1587459" cy="452402"/>
          </a:xfrm>
          <a:prstGeom prst="wedgeRoundRectCallout">
            <a:avLst>
              <a:gd name="adj1" fmla="val -65631"/>
              <a:gd name="adj2" fmla="val 50874"/>
              <a:gd name="adj3" fmla="val 16667"/>
            </a:avLst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400" dirty="0"/>
              <a:t>深層学習</a:t>
            </a:r>
            <a:r>
              <a:rPr lang="en-US" altLang="ja-JP" sz="1200" dirty="0"/>
              <a:t>(CNN)</a:t>
            </a:r>
            <a:r>
              <a:rPr lang="ja-JP" altLang="en-US" sz="1400" dirty="0"/>
              <a:t>で一気に向上</a:t>
            </a:r>
          </a:p>
        </p:txBody>
      </p:sp>
      <p:sp>
        <p:nvSpPr>
          <p:cNvPr id="11" name="吹き出し: 角を丸めた四角形 10">
            <a:extLst>
              <a:ext uri="{FF2B5EF4-FFF2-40B4-BE49-F238E27FC236}">
                <a16:creationId xmlns:a16="http://schemas.microsoft.com/office/drawing/2014/main" id="{BD67656E-F94A-43DA-A8DA-38DC223FBCF8}"/>
              </a:ext>
            </a:extLst>
          </p:cNvPr>
          <p:cNvSpPr/>
          <p:nvPr/>
        </p:nvSpPr>
        <p:spPr>
          <a:xfrm>
            <a:off x="4203386" y="4976641"/>
            <a:ext cx="1587458" cy="387923"/>
          </a:xfrm>
          <a:prstGeom prst="wedgeRoundRectCallout">
            <a:avLst>
              <a:gd name="adj1" fmla="val 84020"/>
              <a:gd name="adj2" fmla="val 37008"/>
              <a:gd name="adj3" fmla="val 16667"/>
            </a:avLst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400" dirty="0"/>
              <a:t>人間精度を越える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46E3AD6F-B6FC-43AC-B7FA-4AD322B88190}"/>
              </a:ext>
            </a:extLst>
          </p:cNvPr>
          <p:cNvSpPr txBox="1"/>
          <p:nvPr/>
        </p:nvSpPr>
        <p:spPr>
          <a:xfrm>
            <a:off x="4316969" y="2659129"/>
            <a:ext cx="32891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400" dirty="0"/>
              <a:t>画像認識コンペティションのエラー率の推移</a:t>
            </a:r>
            <a:endParaRPr kumimoji="1" lang="ja-JP" altLang="en-US" sz="1400" dirty="0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7C762D1A-B8DB-48DD-9D0A-26A5F8FD560F}"/>
              </a:ext>
            </a:extLst>
          </p:cNvPr>
          <p:cNvSpPr txBox="1"/>
          <p:nvPr/>
        </p:nvSpPr>
        <p:spPr>
          <a:xfrm>
            <a:off x="3815715" y="1700413"/>
            <a:ext cx="42916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600" b="1" dirty="0"/>
              <a:t>パターン認識で飛躍的な精度向上</a:t>
            </a:r>
            <a:endParaRPr kumimoji="1" lang="ja-JP" altLang="en-US" sz="1600" b="1" dirty="0"/>
          </a:p>
        </p:txBody>
      </p: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1D36F501-A17C-4701-8215-C58A73DA3B3D}"/>
              </a:ext>
            </a:extLst>
          </p:cNvPr>
          <p:cNvCxnSpPr>
            <a:cxnSpLocks/>
          </p:cNvCxnSpPr>
          <p:nvPr/>
        </p:nvCxnSpPr>
        <p:spPr>
          <a:xfrm flipH="1">
            <a:off x="3815715" y="2056845"/>
            <a:ext cx="4319845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C0866F6D-8740-4968-BC77-DFC109AB16B4}"/>
              </a:ext>
            </a:extLst>
          </p:cNvPr>
          <p:cNvSpPr txBox="1"/>
          <p:nvPr/>
        </p:nvSpPr>
        <p:spPr>
          <a:xfrm>
            <a:off x="457201" y="2135909"/>
            <a:ext cx="28418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400" dirty="0">
                <a:solidFill>
                  <a:schemeClr val="accent1"/>
                </a:solidFill>
              </a:rPr>
              <a:t>大量のデータから特徴を自動抽出し、隠れた規則性を学習</a:t>
            </a:r>
            <a:endParaRPr kumimoji="1" lang="ja-JP" altLang="en-US" sz="1400" dirty="0">
              <a:solidFill>
                <a:schemeClr val="accent1"/>
              </a:solidFill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3D1BDD83-6F68-4C26-BB17-A31A18952ACE}"/>
              </a:ext>
            </a:extLst>
          </p:cNvPr>
          <p:cNvSpPr txBox="1"/>
          <p:nvPr/>
        </p:nvSpPr>
        <p:spPr>
          <a:xfrm>
            <a:off x="764801" y="1700413"/>
            <a:ext cx="22266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600" b="1" dirty="0"/>
              <a:t>特徴抽出と解きほぐし</a:t>
            </a:r>
            <a:endParaRPr kumimoji="1" lang="ja-JP" altLang="en-US" sz="1600" b="1" dirty="0"/>
          </a:p>
        </p:txBody>
      </p:sp>
      <p:cxnSp>
        <p:nvCxnSpPr>
          <p:cNvPr id="19" name="直線コネクタ 18">
            <a:extLst>
              <a:ext uri="{FF2B5EF4-FFF2-40B4-BE49-F238E27FC236}">
                <a16:creationId xmlns:a16="http://schemas.microsoft.com/office/drawing/2014/main" id="{0495A37E-6257-4A6B-BBA3-A0620383EEB3}"/>
              </a:ext>
            </a:extLst>
          </p:cNvPr>
          <p:cNvCxnSpPr>
            <a:cxnSpLocks/>
          </p:cNvCxnSpPr>
          <p:nvPr/>
        </p:nvCxnSpPr>
        <p:spPr>
          <a:xfrm flipH="1">
            <a:off x="220325" y="2056845"/>
            <a:ext cx="3234250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図 14">
            <a:extLst>
              <a:ext uri="{FF2B5EF4-FFF2-40B4-BE49-F238E27FC236}">
                <a16:creationId xmlns:a16="http://schemas.microsoft.com/office/drawing/2014/main" id="{C413C08F-3E74-4686-B7C2-2B9CFACFBD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89" t="16087" r="43679"/>
          <a:stretch/>
        </p:blipFill>
        <p:spPr>
          <a:xfrm>
            <a:off x="571984" y="2955787"/>
            <a:ext cx="2530933" cy="3202825"/>
          </a:xfrm>
          <a:prstGeom prst="rect">
            <a:avLst/>
          </a:prstGeom>
        </p:spPr>
      </p:pic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24C00CEB-0539-4659-94FE-1662F165EDCD}"/>
              </a:ext>
            </a:extLst>
          </p:cNvPr>
          <p:cNvSpPr txBox="1"/>
          <p:nvPr/>
        </p:nvSpPr>
        <p:spPr>
          <a:xfrm>
            <a:off x="4316969" y="2661992"/>
            <a:ext cx="32891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400" dirty="0"/>
              <a:t>画像認識コンペティションのエラー率の推移</a:t>
            </a:r>
            <a:endParaRPr kumimoji="1" lang="ja-JP" altLang="en-US" sz="1400" dirty="0"/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5D6F1A96-E07F-4F8F-9D65-6FA979B1BAD9}"/>
              </a:ext>
            </a:extLst>
          </p:cNvPr>
          <p:cNvSpPr txBox="1"/>
          <p:nvPr/>
        </p:nvSpPr>
        <p:spPr>
          <a:xfrm>
            <a:off x="1286669" y="2653570"/>
            <a:ext cx="11828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400" dirty="0"/>
              <a:t>Google</a:t>
            </a:r>
            <a:r>
              <a:rPr lang="ja-JP" altLang="en-US" sz="1400" dirty="0"/>
              <a:t>の猫</a:t>
            </a:r>
            <a:endParaRPr kumimoji="1" lang="ja-JP" altLang="en-US" sz="1400" dirty="0"/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C38FE59B-D26D-40AD-90ED-672D8636EDC2}"/>
              </a:ext>
            </a:extLst>
          </p:cNvPr>
          <p:cNvSpPr txBox="1"/>
          <p:nvPr/>
        </p:nvSpPr>
        <p:spPr>
          <a:xfrm>
            <a:off x="2246125" y="5897002"/>
            <a:ext cx="240655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100" dirty="0"/>
              <a:t>https://icml.cc/2012/papers/73.pdf</a:t>
            </a:r>
            <a:endParaRPr kumimoji="1" lang="ja-JP" altLang="en-US" sz="1100" dirty="0"/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E47E42A9-D082-4545-A66E-C6EE1D678FB9}"/>
              </a:ext>
            </a:extLst>
          </p:cNvPr>
          <p:cNvSpPr txBox="1"/>
          <p:nvPr/>
        </p:nvSpPr>
        <p:spPr>
          <a:xfrm>
            <a:off x="4578482" y="2134478"/>
            <a:ext cx="27035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400" dirty="0">
                <a:solidFill>
                  <a:schemeClr val="accent1"/>
                </a:solidFill>
              </a:rPr>
              <a:t>画像・音声認識では</a:t>
            </a:r>
            <a:endParaRPr lang="en-US" altLang="ja-JP" sz="1400" dirty="0">
              <a:solidFill>
                <a:schemeClr val="accent1"/>
              </a:solidFill>
            </a:endParaRPr>
          </a:p>
          <a:p>
            <a:pPr algn="ctr"/>
            <a:r>
              <a:rPr lang="ja-JP" altLang="en-US" sz="1400" dirty="0">
                <a:solidFill>
                  <a:schemeClr val="accent1"/>
                </a:solidFill>
              </a:rPr>
              <a:t>人間を超える識別能力を達成</a:t>
            </a:r>
            <a:endParaRPr kumimoji="1" lang="ja-JP" altLang="en-US" sz="1400" dirty="0">
              <a:solidFill>
                <a:schemeClr val="accent1"/>
              </a:solidFill>
            </a:endParaRPr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D45C4005-C577-47EB-A4BA-469A513597E1}"/>
              </a:ext>
            </a:extLst>
          </p:cNvPr>
          <p:cNvSpPr txBox="1"/>
          <p:nvPr/>
        </p:nvSpPr>
        <p:spPr>
          <a:xfrm>
            <a:off x="8480450" y="1700413"/>
            <a:ext cx="34367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600" b="1" dirty="0"/>
              <a:t>様々な応用に展開</a:t>
            </a:r>
            <a:endParaRPr kumimoji="1" lang="ja-JP" altLang="en-US" sz="1600" b="1" dirty="0"/>
          </a:p>
        </p:txBody>
      </p:sp>
      <p:cxnSp>
        <p:nvCxnSpPr>
          <p:cNvPr id="31" name="直線コネクタ 30">
            <a:extLst>
              <a:ext uri="{FF2B5EF4-FFF2-40B4-BE49-F238E27FC236}">
                <a16:creationId xmlns:a16="http://schemas.microsoft.com/office/drawing/2014/main" id="{4E7BB1BF-BD34-4CF6-86F6-E6E0AECCB2EF}"/>
              </a:ext>
            </a:extLst>
          </p:cNvPr>
          <p:cNvCxnSpPr>
            <a:cxnSpLocks/>
          </p:cNvCxnSpPr>
          <p:nvPr/>
        </p:nvCxnSpPr>
        <p:spPr>
          <a:xfrm flipH="1">
            <a:off x="8567994" y="2056845"/>
            <a:ext cx="3349185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四角形: 角を丸くする 28">
            <a:extLst>
              <a:ext uri="{FF2B5EF4-FFF2-40B4-BE49-F238E27FC236}">
                <a16:creationId xmlns:a16="http://schemas.microsoft.com/office/drawing/2014/main" id="{AA977518-6CFD-43BA-8E91-3E67BCDC5527}"/>
              </a:ext>
            </a:extLst>
          </p:cNvPr>
          <p:cNvSpPr/>
          <p:nvPr/>
        </p:nvSpPr>
        <p:spPr>
          <a:xfrm>
            <a:off x="8567996" y="3019645"/>
            <a:ext cx="1445580" cy="572638"/>
          </a:xfrm>
          <a:prstGeom prst="roundRect">
            <a:avLst/>
          </a:prstGeom>
          <a:solidFill>
            <a:schemeClr val="accent1"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bg1"/>
                </a:solidFill>
              </a:rPr>
              <a:t>分類</a:t>
            </a:r>
          </a:p>
        </p:txBody>
      </p:sp>
      <p:sp>
        <p:nvSpPr>
          <p:cNvPr id="40" name="四角形: 角を丸くする 39">
            <a:extLst>
              <a:ext uri="{FF2B5EF4-FFF2-40B4-BE49-F238E27FC236}">
                <a16:creationId xmlns:a16="http://schemas.microsoft.com/office/drawing/2014/main" id="{EE8695E3-95E7-40D1-A3A3-FE94B43CEC41}"/>
              </a:ext>
            </a:extLst>
          </p:cNvPr>
          <p:cNvSpPr/>
          <p:nvPr/>
        </p:nvSpPr>
        <p:spPr>
          <a:xfrm>
            <a:off x="8567995" y="4062023"/>
            <a:ext cx="1445581" cy="572638"/>
          </a:xfrm>
          <a:prstGeom prst="roundRect">
            <a:avLst/>
          </a:prstGeom>
          <a:solidFill>
            <a:schemeClr val="accent1"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bg1"/>
                </a:solidFill>
              </a:rPr>
              <a:t>異常検知</a:t>
            </a:r>
          </a:p>
        </p:txBody>
      </p:sp>
      <p:sp>
        <p:nvSpPr>
          <p:cNvPr id="41" name="四角形: 角を丸くする 40">
            <a:extLst>
              <a:ext uri="{FF2B5EF4-FFF2-40B4-BE49-F238E27FC236}">
                <a16:creationId xmlns:a16="http://schemas.microsoft.com/office/drawing/2014/main" id="{10DD6499-A1D2-48AB-9402-5E58CA084EDC}"/>
              </a:ext>
            </a:extLst>
          </p:cNvPr>
          <p:cNvSpPr/>
          <p:nvPr/>
        </p:nvSpPr>
        <p:spPr>
          <a:xfrm>
            <a:off x="8567996" y="5117918"/>
            <a:ext cx="1445580" cy="572638"/>
          </a:xfrm>
          <a:prstGeom prst="roundRect">
            <a:avLst/>
          </a:prstGeom>
          <a:solidFill>
            <a:schemeClr val="accent1"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bg1"/>
                </a:solidFill>
              </a:rPr>
              <a:t>予測</a:t>
            </a:r>
          </a:p>
        </p:txBody>
      </p:sp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1E55D05F-A8F1-458C-B8D3-A9ACF64C3B23}"/>
              </a:ext>
            </a:extLst>
          </p:cNvPr>
          <p:cNvSpPr txBox="1"/>
          <p:nvPr/>
        </p:nvSpPr>
        <p:spPr>
          <a:xfrm>
            <a:off x="8847053" y="2143813"/>
            <a:ext cx="27035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400" dirty="0">
                <a:solidFill>
                  <a:schemeClr val="accent1"/>
                </a:solidFill>
              </a:rPr>
              <a:t>様々な特定用途においても展開し、高い性能を発揮</a:t>
            </a:r>
            <a:endParaRPr kumimoji="1" lang="ja-JP" altLang="en-US" sz="1400" dirty="0">
              <a:solidFill>
                <a:schemeClr val="accent1"/>
              </a:solidFill>
            </a:endParaRPr>
          </a:p>
        </p:txBody>
      </p:sp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A20206C1-0B47-4261-8591-3969DCE28AC4}"/>
              </a:ext>
            </a:extLst>
          </p:cNvPr>
          <p:cNvSpPr txBox="1"/>
          <p:nvPr/>
        </p:nvSpPr>
        <p:spPr>
          <a:xfrm>
            <a:off x="10102609" y="3069063"/>
            <a:ext cx="18408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400" dirty="0"/>
              <a:t>画像認識、音声認識、</a:t>
            </a:r>
            <a:endParaRPr lang="en-US" altLang="ja-JP" sz="1400" dirty="0"/>
          </a:p>
          <a:p>
            <a:pPr algn="ctr"/>
            <a:r>
              <a:rPr kumimoji="1" lang="ja-JP" altLang="en-US" sz="1400" dirty="0"/>
              <a:t>文書分類</a:t>
            </a:r>
            <a:r>
              <a:rPr kumimoji="1" lang="en-US" altLang="ja-JP" sz="1400" dirty="0"/>
              <a:t>…</a:t>
            </a:r>
            <a:endParaRPr kumimoji="1" lang="ja-JP" altLang="en-US" sz="1400" dirty="0"/>
          </a:p>
        </p:txBody>
      </p:sp>
      <p:sp>
        <p:nvSpPr>
          <p:cNvPr id="44" name="テキスト ボックス 43">
            <a:extLst>
              <a:ext uri="{FF2B5EF4-FFF2-40B4-BE49-F238E27FC236}">
                <a16:creationId xmlns:a16="http://schemas.microsoft.com/office/drawing/2014/main" id="{20BC33CC-E831-4D0E-9EEB-20AAAC7E6A2E}"/>
              </a:ext>
            </a:extLst>
          </p:cNvPr>
          <p:cNvSpPr txBox="1"/>
          <p:nvPr/>
        </p:nvSpPr>
        <p:spPr>
          <a:xfrm>
            <a:off x="10102609" y="4086732"/>
            <a:ext cx="18408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400" dirty="0"/>
              <a:t>故障予兆、製品検査、</a:t>
            </a:r>
            <a:endParaRPr lang="en-US" altLang="ja-JP" sz="1400" dirty="0"/>
          </a:p>
          <a:p>
            <a:pPr algn="ctr"/>
            <a:r>
              <a:rPr kumimoji="1" lang="ja-JP" altLang="en-US" sz="1400" dirty="0"/>
              <a:t>不正検知</a:t>
            </a:r>
            <a:r>
              <a:rPr kumimoji="1" lang="en-US" altLang="ja-JP" sz="1400" dirty="0"/>
              <a:t>…</a:t>
            </a:r>
            <a:endParaRPr kumimoji="1" lang="ja-JP" altLang="en-US" sz="1400" dirty="0"/>
          </a:p>
        </p:txBody>
      </p: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EC2A841C-1AAC-41DF-BC10-F89927BE2EE0}"/>
              </a:ext>
            </a:extLst>
          </p:cNvPr>
          <p:cNvSpPr txBox="1"/>
          <p:nvPr/>
        </p:nvSpPr>
        <p:spPr>
          <a:xfrm>
            <a:off x="10076332" y="5142627"/>
            <a:ext cx="18408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400" dirty="0"/>
              <a:t>需要予測、行動予測、</a:t>
            </a:r>
            <a:endParaRPr lang="en-US" altLang="ja-JP" sz="1400" dirty="0"/>
          </a:p>
          <a:p>
            <a:pPr algn="ctr"/>
            <a:r>
              <a:rPr kumimoji="1" lang="ja-JP" altLang="en-US" sz="1400" dirty="0"/>
              <a:t>推薦</a:t>
            </a:r>
            <a:r>
              <a:rPr kumimoji="1" lang="en-US" altLang="ja-JP" sz="1400" dirty="0"/>
              <a:t>…</a:t>
            </a:r>
            <a:endParaRPr kumimoji="1"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540968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正方形/長方形 78">
            <a:extLst>
              <a:ext uri="{FF2B5EF4-FFF2-40B4-BE49-F238E27FC236}">
                <a16:creationId xmlns:a16="http://schemas.microsoft.com/office/drawing/2014/main" id="{D50D98BE-F874-4718-BF48-4E5CCC46ECA5}"/>
              </a:ext>
            </a:extLst>
          </p:cNvPr>
          <p:cNvSpPr/>
          <p:nvPr/>
        </p:nvSpPr>
        <p:spPr>
          <a:xfrm>
            <a:off x="6672916" y="5309972"/>
            <a:ext cx="2151239" cy="88699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cxnSp>
        <p:nvCxnSpPr>
          <p:cNvPr id="23" name="直線矢印コネクタ 22">
            <a:extLst>
              <a:ext uri="{FF2B5EF4-FFF2-40B4-BE49-F238E27FC236}">
                <a16:creationId xmlns:a16="http://schemas.microsoft.com/office/drawing/2014/main" id="{64936299-486F-4FD6-B581-2E7A18055ACE}"/>
              </a:ext>
            </a:extLst>
          </p:cNvPr>
          <p:cNvCxnSpPr>
            <a:cxnSpLocks/>
            <a:stCxn id="28" idx="3"/>
            <a:endCxn id="25" idx="1"/>
          </p:cNvCxnSpPr>
          <p:nvPr/>
        </p:nvCxnSpPr>
        <p:spPr>
          <a:xfrm>
            <a:off x="831086" y="4142053"/>
            <a:ext cx="570832" cy="345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7C908698-33E3-4166-A44C-D1A22B2C637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25</a:t>
            </a:fld>
            <a:endParaRPr kumimoji="1" lang="ja-JP" altLang="en-US"/>
          </a:p>
        </p:txBody>
      </p:sp>
      <p:sp>
        <p:nvSpPr>
          <p:cNvPr id="36" name="タイトル 1">
            <a:extLst>
              <a:ext uri="{FF2B5EF4-FFF2-40B4-BE49-F238E27FC236}">
                <a16:creationId xmlns:a16="http://schemas.microsoft.com/office/drawing/2014/main" id="{9E2104AC-889B-45AC-B8DA-252B99AF2E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055" y="241034"/>
            <a:ext cx="11400125" cy="518094"/>
          </a:xfrm>
        </p:spPr>
        <p:txBody>
          <a:bodyPr/>
          <a:lstStyle/>
          <a:p>
            <a:r>
              <a:rPr lang="ja-JP" altLang="en-US" dirty="0"/>
              <a:t>深層学習の躍進②　生成・変換の発展</a:t>
            </a:r>
            <a:endParaRPr lang="en-US" dirty="0"/>
          </a:p>
        </p:txBody>
      </p:sp>
      <p:sp>
        <p:nvSpPr>
          <p:cNvPr id="27" name="テキスト プレースホルダー 2">
            <a:extLst>
              <a:ext uri="{FF2B5EF4-FFF2-40B4-BE49-F238E27FC236}">
                <a16:creationId xmlns:a16="http://schemas.microsoft.com/office/drawing/2014/main" id="{262C6CF6-DB9A-4F75-AA07-AB5DF3219F99}"/>
              </a:ext>
            </a:extLst>
          </p:cNvPr>
          <p:cNvSpPr txBox="1">
            <a:spLocks/>
          </p:cNvSpPr>
          <p:nvPr/>
        </p:nvSpPr>
        <p:spPr>
          <a:xfrm>
            <a:off x="517054" y="1020574"/>
            <a:ext cx="11400125" cy="1045387"/>
          </a:xfrm>
          <a:prstGeom prst="rect">
            <a:avLst/>
          </a:prstGeom>
        </p:spPr>
        <p:txBody>
          <a:bodyPr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n"/>
              <a:tabLst/>
              <a:defRPr kumimoji="1"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1968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01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ja-JP" altLang="en-US" sz="2800" dirty="0"/>
              <a:t>自然で多様な画像・言語の生成・変換が可能に</a:t>
            </a:r>
            <a:endParaRPr lang="en-US" altLang="ja-JP" sz="2800" dirty="0"/>
          </a:p>
          <a:p>
            <a:pPr>
              <a:defRPr/>
            </a:pPr>
            <a:r>
              <a:rPr lang="ja-JP" altLang="en-US" sz="2800" dirty="0"/>
              <a:t>画像・言語・マルチモーダル処理の手法が発展し、生成・変換系の応用拡大</a:t>
            </a:r>
            <a:endParaRPr lang="en-US" altLang="ja-JP" sz="2800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71635520-778F-4F9A-BFD4-65CCEE19CEF3}"/>
              </a:ext>
            </a:extLst>
          </p:cNvPr>
          <p:cNvSpPr txBox="1"/>
          <p:nvPr/>
        </p:nvSpPr>
        <p:spPr>
          <a:xfrm>
            <a:off x="3888252" y="2556453"/>
            <a:ext cx="20732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400" dirty="0">
                <a:solidFill>
                  <a:schemeClr val="accent1"/>
                </a:solidFill>
              </a:rPr>
              <a:t>高品質で多様な</a:t>
            </a:r>
            <a:endParaRPr lang="en-US" altLang="ja-JP" sz="1400" dirty="0">
              <a:solidFill>
                <a:schemeClr val="accent1"/>
              </a:solidFill>
            </a:endParaRPr>
          </a:p>
          <a:p>
            <a:pPr algn="ctr"/>
            <a:r>
              <a:rPr lang="ja-JP" altLang="en-US" sz="1400" dirty="0">
                <a:solidFill>
                  <a:schemeClr val="accent1"/>
                </a:solidFill>
              </a:rPr>
              <a:t>画像の生成・変換</a:t>
            </a:r>
            <a:endParaRPr kumimoji="1" lang="ja-JP" altLang="en-US" sz="1400" dirty="0">
              <a:solidFill>
                <a:schemeClr val="accent1"/>
              </a:solidFill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E0F5717F-D72C-4759-B324-F1F278358246}"/>
              </a:ext>
            </a:extLst>
          </p:cNvPr>
          <p:cNvSpPr txBox="1"/>
          <p:nvPr/>
        </p:nvSpPr>
        <p:spPr>
          <a:xfrm>
            <a:off x="6403087" y="2556453"/>
            <a:ext cx="28103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400" dirty="0">
                <a:solidFill>
                  <a:schemeClr val="accent1"/>
                </a:solidFill>
              </a:rPr>
              <a:t>大規模</a:t>
            </a:r>
            <a:r>
              <a:rPr lang="en-US" altLang="ja-JP" sz="1400" dirty="0">
                <a:solidFill>
                  <a:schemeClr val="accent1"/>
                </a:solidFill>
              </a:rPr>
              <a:t>Transformer</a:t>
            </a:r>
            <a:r>
              <a:rPr lang="ja-JP" altLang="en-US" sz="1400" dirty="0">
                <a:solidFill>
                  <a:schemeClr val="accent1"/>
                </a:solidFill>
              </a:rPr>
              <a:t>型モデルにより、</a:t>
            </a:r>
            <a:endParaRPr lang="en-US" altLang="ja-JP" sz="1400" dirty="0">
              <a:solidFill>
                <a:schemeClr val="accent1"/>
              </a:solidFill>
            </a:endParaRPr>
          </a:p>
          <a:p>
            <a:pPr algn="ctr"/>
            <a:r>
              <a:rPr lang="ja-JP" altLang="en-US" sz="1400" dirty="0">
                <a:solidFill>
                  <a:schemeClr val="accent1"/>
                </a:solidFill>
              </a:rPr>
              <a:t>自然言語の高精度な変換・生成</a:t>
            </a:r>
            <a:endParaRPr kumimoji="1" lang="ja-JP" altLang="en-US" sz="1400" dirty="0">
              <a:solidFill>
                <a:schemeClr val="accent1"/>
              </a:solidFill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71895043-04CD-4214-AF9A-E0F00E5759FA}"/>
              </a:ext>
            </a:extLst>
          </p:cNvPr>
          <p:cNvSpPr txBox="1"/>
          <p:nvPr/>
        </p:nvSpPr>
        <p:spPr>
          <a:xfrm>
            <a:off x="571984" y="-20412"/>
            <a:ext cx="45218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b="1" dirty="0">
                <a:solidFill>
                  <a:schemeClr val="bg1"/>
                </a:solidFill>
              </a:rPr>
              <a:t>補足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1C0FF1A6-3DEC-4EFA-AFBE-8FDEFB7E5717}"/>
              </a:ext>
            </a:extLst>
          </p:cNvPr>
          <p:cNvSpPr txBox="1"/>
          <p:nvPr/>
        </p:nvSpPr>
        <p:spPr>
          <a:xfrm>
            <a:off x="440027" y="2556453"/>
            <a:ext cx="27948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400" dirty="0">
                <a:solidFill>
                  <a:schemeClr val="accent1"/>
                </a:solidFill>
              </a:rPr>
              <a:t>生成モデルにより、</a:t>
            </a:r>
            <a:endParaRPr lang="en-US" altLang="ja-JP" sz="1400" dirty="0">
              <a:solidFill>
                <a:schemeClr val="accent1"/>
              </a:solidFill>
            </a:endParaRPr>
          </a:p>
          <a:p>
            <a:pPr algn="ctr"/>
            <a:r>
              <a:rPr lang="ja-JP" altLang="en-US" sz="1400" dirty="0">
                <a:solidFill>
                  <a:schemeClr val="accent1"/>
                </a:solidFill>
              </a:rPr>
              <a:t>データ生成過程をモデル化</a:t>
            </a:r>
            <a:endParaRPr lang="en-US" altLang="ja-JP" sz="1400" dirty="0">
              <a:solidFill>
                <a:schemeClr val="accent1"/>
              </a:solidFill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9A21AAAC-1ADA-48D8-96D9-E896577502F6}"/>
              </a:ext>
            </a:extLst>
          </p:cNvPr>
          <p:cNvSpPr txBox="1"/>
          <p:nvPr/>
        </p:nvSpPr>
        <p:spPr>
          <a:xfrm>
            <a:off x="764801" y="2142247"/>
            <a:ext cx="22266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600" b="1" dirty="0"/>
              <a:t>深層生成モデルの発展</a:t>
            </a:r>
            <a:endParaRPr kumimoji="1" lang="ja-JP" altLang="en-US" sz="1600" b="1" dirty="0"/>
          </a:p>
        </p:txBody>
      </p: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08475C87-816E-42F4-B311-AD73DE0C607D}"/>
              </a:ext>
            </a:extLst>
          </p:cNvPr>
          <p:cNvCxnSpPr>
            <a:cxnSpLocks/>
          </p:cNvCxnSpPr>
          <p:nvPr/>
        </p:nvCxnSpPr>
        <p:spPr>
          <a:xfrm flipH="1">
            <a:off x="220325" y="2480801"/>
            <a:ext cx="3234250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5E31BEC4-2DA6-41A6-95E5-57ABA855D475}"/>
              </a:ext>
            </a:extLst>
          </p:cNvPr>
          <p:cNvSpPr txBox="1"/>
          <p:nvPr/>
        </p:nvSpPr>
        <p:spPr>
          <a:xfrm>
            <a:off x="5582488" y="2142247"/>
            <a:ext cx="48580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600" b="1" dirty="0"/>
              <a:t>画像・言語・マルチモーダル処理用モデルの高度化</a:t>
            </a:r>
            <a:endParaRPr lang="en-US" altLang="ja-JP" sz="1600" b="1" dirty="0"/>
          </a:p>
        </p:txBody>
      </p:sp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5A0A8625-9DDD-488B-9B22-EDEA0E28BA7C}"/>
              </a:ext>
            </a:extLst>
          </p:cNvPr>
          <p:cNvCxnSpPr>
            <a:cxnSpLocks/>
          </p:cNvCxnSpPr>
          <p:nvPr/>
        </p:nvCxnSpPr>
        <p:spPr>
          <a:xfrm flipH="1">
            <a:off x="3720353" y="2480801"/>
            <a:ext cx="8196826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1EBB8FEB-7DBD-4895-925C-3C50D8BEC419}"/>
              </a:ext>
            </a:extLst>
          </p:cNvPr>
          <p:cNvSpPr txBox="1"/>
          <p:nvPr/>
        </p:nvSpPr>
        <p:spPr>
          <a:xfrm>
            <a:off x="125097" y="4969747"/>
            <a:ext cx="33184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ja-JP" altLang="en-US" sz="1400" dirty="0"/>
              <a:t>画像・音声：</a:t>
            </a:r>
            <a:r>
              <a:rPr lang="en-US" altLang="ja-JP" sz="1400" dirty="0"/>
              <a:t>VAE </a:t>
            </a:r>
            <a:r>
              <a:rPr lang="en-US" altLang="ja-JP" sz="1050" dirty="0"/>
              <a:t>(2014) </a:t>
            </a:r>
            <a:r>
              <a:rPr lang="ja-JP" altLang="en-US" sz="1400" dirty="0"/>
              <a:t>／</a:t>
            </a:r>
            <a:r>
              <a:rPr lang="en-US" altLang="ja-JP" sz="1400" dirty="0"/>
              <a:t>GAN </a:t>
            </a:r>
            <a:r>
              <a:rPr lang="en-US" altLang="ja-JP" sz="1100" dirty="0"/>
              <a:t>(2014)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ja-JP" altLang="en-US" sz="1400" dirty="0"/>
              <a:t>言語：</a:t>
            </a:r>
            <a:r>
              <a:rPr lang="en-US" altLang="ja-JP" sz="1400" b="1" dirty="0"/>
              <a:t>Transformer</a:t>
            </a:r>
            <a:r>
              <a:rPr lang="ja-JP" altLang="en-US" sz="1400" dirty="0"/>
              <a:t> </a:t>
            </a:r>
            <a:r>
              <a:rPr lang="en-US" altLang="ja-JP" sz="1100" dirty="0"/>
              <a:t>(2017)</a:t>
            </a:r>
            <a:endParaRPr lang="en-US" altLang="ja-JP" sz="1400" dirty="0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345BC44A-E408-49A9-8289-25C530DEE645}"/>
              </a:ext>
            </a:extLst>
          </p:cNvPr>
          <p:cNvSpPr txBox="1"/>
          <p:nvPr/>
        </p:nvSpPr>
        <p:spPr>
          <a:xfrm>
            <a:off x="2076688" y="3402913"/>
            <a:ext cx="10640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400" dirty="0"/>
              <a:t>Decoder</a:t>
            </a: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BE4FBCE6-13BA-41DC-A1D2-1FFC6C451783}"/>
              </a:ext>
            </a:extLst>
          </p:cNvPr>
          <p:cNvSpPr txBox="1"/>
          <p:nvPr/>
        </p:nvSpPr>
        <p:spPr>
          <a:xfrm>
            <a:off x="6284260" y="4222376"/>
            <a:ext cx="18198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ja-JP" sz="1600" dirty="0"/>
              <a:t>GPT-3 </a:t>
            </a:r>
            <a:r>
              <a:rPr lang="en-US" altLang="ja-JP" sz="1200" dirty="0"/>
              <a:t>(2020)</a:t>
            </a: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2ACA23B3-0831-4095-8C14-201E951518EF}"/>
              </a:ext>
            </a:extLst>
          </p:cNvPr>
          <p:cNvSpPr txBox="1"/>
          <p:nvPr/>
        </p:nvSpPr>
        <p:spPr>
          <a:xfrm>
            <a:off x="6318790" y="3150960"/>
            <a:ext cx="15633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ja-JP" sz="1600" dirty="0"/>
              <a:t>BERT </a:t>
            </a:r>
            <a:r>
              <a:rPr lang="en-US" altLang="ja-JP" sz="1200" dirty="0"/>
              <a:t>(2018)</a:t>
            </a:r>
            <a:endParaRPr lang="en-US" altLang="ja-JP" sz="1600" dirty="0"/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AC989194-D708-4621-80E9-5244F5D3B2BD}"/>
              </a:ext>
            </a:extLst>
          </p:cNvPr>
          <p:cNvSpPr txBox="1"/>
          <p:nvPr/>
        </p:nvSpPr>
        <p:spPr>
          <a:xfrm>
            <a:off x="9654987" y="2556453"/>
            <a:ext cx="23233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400" dirty="0">
                <a:solidFill>
                  <a:schemeClr val="accent1"/>
                </a:solidFill>
              </a:rPr>
              <a:t>共通モデルによる</a:t>
            </a:r>
            <a:endParaRPr lang="en-US" altLang="ja-JP" sz="1400" dirty="0">
              <a:solidFill>
                <a:schemeClr val="accent1"/>
              </a:solidFill>
            </a:endParaRPr>
          </a:p>
          <a:p>
            <a:pPr algn="ctr"/>
            <a:r>
              <a:rPr lang="ja-JP" altLang="en-US" sz="1400" dirty="0">
                <a:solidFill>
                  <a:schemeClr val="accent1"/>
                </a:solidFill>
              </a:rPr>
              <a:t>マルチタスク学習が可能</a:t>
            </a:r>
            <a:endParaRPr kumimoji="1" lang="ja-JP" altLang="en-US" sz="1400" dirty="0">
              <a:solidFill>
                <a:schemeClr val="accent1"/>
              </a:solidFill>
            </a:endParaRP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88065710-5AFA-4743-9E58-35547935BE4E}"/>
              </a:ext>
            </a:extLst>
          </p:cNvPr>
          <p:cNvSpPr txBox="1"/>
          <p:nvPr/>
        </p:nvSpPr>
        <p:spPr>
          <a:xfrm>
            <a:off x="9440804" y="3166564"/>
            <a:ext cx="17415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ja-JP" sz="1600" dirty="0"/>
              <a:t>DALL-E </a:t>
            </a:r>
            <a:r>
              <a:rPr lang="en-US" altLang="ja-JP" sz="1200" dirty="0"/>
              <a:t>(2021)</a:t>
            </a:r>
            <a:endParaRPr lang="en-US" altLang="ja-JP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テキスト ボックス 24">
                <a:extLst>
                  <a:ext uri="{FF2B5EF4-FFF2-40B4-BE49-F238E27FC236}">
                    <a16:creationId xmlns:a16="http://schemas.microsoft.com/office/drawing/2014/main" id="{8F17B26F-C0DD-462F-87C9-C04AD8FD9520}"/>
                  </a:ext>
                </a:extLst>
              </p:cNvPr>
              <p:cNvSpPr txBox="1"/>
              <p:nvPr/>
            </p:nvSpPr>
            <p:spPr>
              <a:xfrm>
                <a:off x="1401918" y="4007003"/>
                <a:ext cx="92041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ja-JP" altLang="en-US" sz="1200" dirty="0"/>
                  <a:t>潜在表現</a:t>
                </a:r>
                <a14:m>
                  <m:oMath xmlns:m="http://schemas.openxmlformats.org/officeDocument/2006/math">
                    <m:r>
                      <a:rPr lang="en-US" altLang="ja-JP" sz="1200" b="1" i="1" smtClean="0"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endParaRPr lang="en-US" altLang="ja-JP" sz="1200" dirty="0"/>
              </a:p>
            </p:txBody>
          </p:sp>
        </mc:Choice>
        <mc:Fallback xmlns="">
          <p:sp>
            <p:nvSpPr>
              <p:cNvPr id="25" name="テキスト ボックス 24">
                <a:extLst>
                  <a:ext uri="{FF2B5EF4-FFF2-40B4-BE49-F238E27FC236}">
                    <a16:creationId xmlns:a16="http://schemas.microsoft.com/office/drawing/2014/main" id="{8F17B26F-C0DD-462F-87C9-C04AD8FD95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1918" y="4007003"/>
                <a:ext cx="920415" cy="276999"/>
              </a:xfrm>
              <a:prstGeom prst="rect">
                <a:avLst/>
              </a:prstGeom>
              <a:blipFill>
                <a:blip r:embed="rId2"/>
                <a:stretch>
                  <a:fillRect t="-2174" b="-1304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6A0FE211-4A87-40C4-AA09-836FA0901F30}"/>
              </a:ext>
            </a:extLst>
          </p:cNvPr>
          <p:cNvSpPr txBox="1"/>
          <p:nvPr/>
        </p:nvSpPr>
        <p:spPr>
          <a:xfrm>
            <a:off x="653246" y="3405662"/>
            <a:ext cx="9204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400" dirty="0"/>
              <a:t>Encoder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テキスト ボックス 27">
                <a:extLst>
                  <a:ext uri="{FF2B5EF4-FFF2-40B4-BE49-F238E27FC236}">
                    <a16:creationId xmlns:a16="http://schemas.microsoft.com/office/drawing/2014/main" id="{B180A618-9BC0-4DF5-876E-13BD7B90A271}"/>
                  </a:ext>
                </a:extLst>
              </p:cNvPr>
              <p:cNvSpPr txBox="1"/>
              <p:nvPr/>
            </p:nvSpPr>
            <p:spPr>
              <a:xfrm>
                <a:off x="184408" y="3988164"/>
                <a:ext cx="64667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ja-JP" altLang="en-US" sz="1400" dirty="0"/>
                  <a:t>入力</a:t>
                </a:r>
                <a14:m>
                  <m:oMath xmlns:m="http://schemas.openxmlformats.org/officeDocument/2006/math">
                    <m:r>
                      <a:rPr lang="en-US" altLang="ja-JP" sz="1400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endParaRPr lang="en-US" altLang="ja-JP" sz="1400" b="1" dirty="0"/>
              </a:p>
            </p:txBody>
          </p:sp>
        </mc:Choice>
        <mc:Fallback xmlns="">
          <p:sp>
            <p:nvSpPr>
              <p:cNvPr id="28" name="テキスト ボックス 27">
                <a:extLst>
                  <a:ext uri="{FF2B5EF4-FFF2-40B4-BE49-F238E27FC236}">
                    <a16:creationId xmlns:a16="http://schemas.microsoft.com/office/drawing/2014/main" id="{B180A618-9BC0-4DF5-876E-13BD7B90A2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408" y="3988164"/>
                <a:ext cx="646678" cy="307777"/>
              </a:xfrm>
              <a:prstGeom prst="rect">
                <a:avLst/>
              </a:prstGeom>
              <a:blipFill>
                <a:blip r:embed="rId3"/>
                <a:stretch>
                  <a:fillRect l="-2830" t="-3922" b="-1960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テキスト ボックス 28">
                <a:extLst>
                  <a:ext uri="{FF2B5EF4-FFF2-40B4-BE49-F238E27FC236}">
                    <a16:creationId xmlns:a16="http://schemas.microsoft.com/office/drawing/2014/main" id="{D41EA1B1-3A62-4818-87B7-C92E4878054D}"/>
                  </a:ext>
                </a:extLst>
              </p:cNvPr>
              <p:cNvSpPr txBox="1"/>
              <p:nvPr/>
            </p:nvSpPr>
            <p:spPr>
              <a:xfrm>
                <a:off x="2861686" y="3991613"/>
                <a:ext cx="75109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ja-JP" altLang="en-US" sz="1400" dirty="0"/>
                  <a:t>出力</a:t>
                </a:r>
                <a14:m>
                  <m:oMath xmlns:m="http://schemas.openxmlformats.org/officeDocument/2006/math">
                    <m:r>
                      <a:rPr lang="en-US" altLang="ja-JP" sz="14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ja-JP" sz="1400" b="1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endParaRPr lang="en-US" altLang="ja-JP" sz="1400" b="1" dirty="0"/>
              </a:p>
            </p:txBody>
          </p:sp>
        </mc:Choice>
        <mc:Fallback xmlns="">
          <p:sp>
            <p:nvSpPr>
              <p:cNvPr id="29" name="テキスト ボックス 28">
                <a:extLst>
                  <a:ext uri="{FF2B5EF4-FFF2-40B4-BE49-F238E27FC236}">
                    <a16:creationId xmlns:a16="http://schemas.microsoft.com/office/drawing/2014/main" id="{D41EA1B1-3A62-4818-87B7-C92E487805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1686" y="3991613"/>
                <a:ext cx="751091" cy="307777"/>
              </a:xfrm>
              <a:prstGeom prst="rect">
                <a:avLst/>
              </a:prstGeom>
              <a:blipFill>
                <a:blip r:embed="rId4"/>
                <a:stretch>
                  <a:fillRect t="-4000" b="-200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直線矢印コネクタ 30">
            <a:extLst>
              <a:ext uri="{FF2B5EF4-FFF2-40B4-BE49-F238E27FC236}">
                <a16:creationId xmlns:a16="http://schemas.microsoft.com/office/drawing/2014/main" id="{B150BCC5-E08F-4A99-80D1-23689388DB86}"/>
              </a:ext>
            </a:extLst>
          </p:cNvPr>
          <p:cNvCxnSpPr>
            <a:cxnSpLocks/>
            <a:stCxn id="25" idx="3"/>
            <a:endCxn id="29" idx="1"/>
          </p:cNvCxnSpPr>
          <p:nvPr/>
        </p:nvCxnSpPr>
        <p:spPr>
          <a:xfrm flipV="1">
            <a:off x="2322333" y="4145502"/>
            <a:ext cx="539353" cy="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フローチャート: 手作業 16">
            <a:extLst>
              <a:ext uri="{FF2B5EF4-FFF2-40B4-BE49-F238E27FC236}">
                <a16:creationId xmlns:a16="http://schemas.microsoft.com/office/drawing/2014/main" id="{F8E9979A-DE0F-4C61-AC2F-FE000E66663E}"/>
              </a:ext>
            </a:extLst>
          </p:cNvPr>
          <p:cNvSpPr/>
          <p:nvPr/>
        </p:nvSpPr>
        <p:spPr>
          <a:xfrm rot="5400000">
            <a:off x="2179869" y="4032455"/>
            <a:ext cx="828686" cy="222649"/>
          </a:xfrm>
          <a:prstGeom prst="flowChartManualOperation">
            <a:avLst/>
          </a:prstGeom>
          <a:solidFill>
            <a:schemeClr val="accent1"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4" name="フローチャート: 手作業 23">
            <a:extLst>
              <a:ext uri="{FF2B5EF4-FFF2-40B4-BE49-F238E27FC236}">
                <a16:creationId xmlns:a16="http://schemas.microsoft.com/office/drawing/2014/main" id="{EBCAEF8A-2991-40CB-8585-77A992895C51}"/>
              </a:ext>
            </a:extLst>
          </p:cNvPr>
          <p:cNvSpPr/>
          <p:nvPr/>
        </p:nvSpPr>
        <p:spPr>
          <a:xfrm rot="16200000">
            <a:off x="680063" y="4026102"/>
            <a:ext cx="828686" cy="222649"/>
          </a:xfrm>
          <a:prstGeom prst="flowChartManualOperation">
            <a:avLst/>
          </a:prstGeom>
          <a:solidFill>
            <a:schemeClr val="accent1"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46" name="テキスト ボックス 45">
            <a:extLst>
              <a:ext uri="{FF2B5EF4-FFF2-40B4-BE49-F238E27FC236}">
                <a16:creationId xmlns:a16="http://schemas.microsoft.com/office/drawing/2014/main" id="{8DF07EBF-E997-44AE-8DBF-6A00D2D437EC}"/>
              </a:ext>
            </a:extLst>
          </p:cNvPr>
          <p:cNvSpPr txBox="1"/>
          <p:nvPr/>
        </p:nvSpPr>
        <p:spPr>
          <a:xfrm>
            <a:off x="3721611" y="5919968"/>
            <a:ext cx="2406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900" dirty="0"/>
              <a:t>https://nlab.itmedia.co.jp/nl/articles/1903/21/news040.html</a:t>
            </a:r>
            <a:endParaRPr kumimoji="1" lang="ja-JP" altLang="en-US" sz="900" dirty="0"/>
          </a:p>
        </p:txBody>
      </p:sp>
      <p:sp>
        <p:nvSpPr>
          <p:cNvPr id="47" name="テキスト ボックス 46">
            <a:extLst>
              <a:ext uri="{FF2B5EF4-FFF2-40B4-BE49-F238E27FC236}">
                <a16:creationId xmlns:a16="http://schemas.microsoft.com/office/drawing/2014/main" id="{95C948E1-7D48-4708-AC36-DA8192DFDAA5}"/>
              </a:ext>
            </a:extLst>
          </p:cNvPr>
          <p:cNvSpPr txBox="1"/>
          <p:nvPr/>
        </p:nvSpPr>
        <p:spPr>
          <a:xfrm>
            <a:off x="3666563" y="4766208"/>
            <a:ext cx="264020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900" dirty="0"/>
              <a:t>https://tech.preferred.jp/ja/blog/chainer-gogh/</a:t>
            </a:r>
            <a:endParaRPr kumimoji="1" lang="ja-JP" altLang="en-US" sz="900" dirty="0"/>
          </a:p>
        </p:txBody>
      </p:sp>
      <p:sp>
        <p:nvSpPr>
          <p:cNvPr id="48" name="テキスト ボックス 47">
            <a:extLst>
              <a:ext uri="{FF2B5EF4-FFF2-40B4-BE49-F238E27FC236}">
                <a16:creationId xmlns:a16="http://schemas.microsoft.com/office/drawing/2014/main" id="{1A097BDB-B2C7-49DB-8B15-81E3B795577E}"/>
              </a:ext>
            </a:extLst>
          </p:cNvPr>
          <p:cNvSpPr txBox="1"/>
          <p:nvPr/>
        </p:nvSpPr>
        <p:spPr>
          <a:xfrm>
            <a:off x="4392848" y="3080256"/>
            <a:ext cx="10640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400" dirty="0"/>
              <a:t>画風変換</a:t>
            </a:r>
            <a:endParaRPr lang="en-US" altLang="ja-JP" sz="1400" dirty="0"/>
          </a:p>
        </p:txBody>
      </p:sp>
      <p:pic>
        <p:nvPicPr>
          <p:cNvPr id="49" name="図 48">
            <a:extLst>
              <a:ext uri="{FF2B5EF4-FFF2-40B4-BE49-F238E27FC236}">
                <a16:creationId xmlns:a16="http://schemas.microsoft.com/office/drawing/2014/main" id="{B49CE02A-076F-4310-B619-1DB02CBBA5D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56" t="2517" r="51171" b="12106"/>
          <a:stretch/>
        </p:blipFill>
        <p:spPr>
          <a:xfrm>
            <a:off x="3850131" y="3441465"/>
            <a:ext cx="629420" cy="622607"/>
          </a:xfrm>
          <a:prstGeom prst="rect">
            <a:avLst/>
          </a:prstGeom>
        </p:spPr>
      </p:pic>
      <p:pic>
        <p:nvPicPr>
          <p:cNvPr id="50" name="図 49">
            <a:extLst>
              <a:ext uri="{FF2B5EF4-FFF2-40B4-BE49-F238E27FC236}">
                <a16:creationId xmlns:a16="http://schemas.microsoft.com/office/drawing/2014/main" id="{5B3D1EB3-D7D1-47F2-BF0C-B6C3C8AD3AA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1527" t="2277" r="1782" b="12347"/>
          <a:stretch/>
        </p:blipFill>
        <p:spPr>
          <a:xfrm>
            <a:off x="3850131" y="4139229"/>
            <a:ext cx="629420" cy="635698"/>
          </a:xfrm>
          <a:prstGeom prst="rect">
            <a:avLst/>
          </a:prstGeom>
        </p:spPr>
      </p:pic>
      <p:pic>
        <p:nvPicPr>
          <p:cNvPr id="51" name="図 50">
            <a:extLst>
              <a:ext uri="{FF2B5EF4-FFF2-40B4-BE49-F238E27FC236}">
                <a16:creationId xmlns:a16="http://schemas.microsoft.com/office/drawing/2014/main" id="{494C0B40-2206-4F03-8C26-25837FFDDFF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691" b="12444"/>
          <a:stretch/>
        </p:blipFill>
        <p:spPr>
          <a:xfrm>
            <a:off x="5231744" y="3411016"/>
            <a:ext cx="906683" cy="876961"/>
          </a:xfrm>
          <a:prstGeom prst="rect">
            <a:avLst/>
          </a:prstGeom>
        </p:spPr>
      </p:pic>
      <p:cxnSp>
        <p:nvCxnSpPr>
          <p:cNvPr id="52" name="直線矢印コネクタ 51">
            <a:extLst>
              <a:ext uri="{FF2B5EF4-FFF2-40B4-BE49-F238E27FC236}">
                <a16:creationId xmlns:a16="http://schemas.microsoft.com/office/drawing/2014/main" id="{1132DA7A-C2EF-4901-8822-AC60256FE17A}"/>
              </a:ext>
            </a:extLst>
          </p:cNvPr>
          <p:cNvCxnSpPr>
            <a:cxnSpLocks/>
            <a:stCxn id="49" idx="3"/>
            <a:endCxn id="55" idx="2"/>
          </p:cNvCxnSpPr>
          <p:nvPr/>
        </p:nvCxnSpPr>
        <p:spPr>
          <a:xfrm flipV="1">
            <a:off x="4479551" y="3751708"/>
            <a:ext cx="298635" cy="106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フローチャート: 論理和 54">
            <a:extLst>
              <a:ext uri="{FF2B5EF4-FFF2-40B4-BE49-F238E27FC236}">
                <a16:creationId xmlns:a16="http://schemas.microsoft.com/office/drawing/2014/main" id="{DC45DF41-1CD3-42D7-8981-E4EBA6AA18F3}"/>
              </a:ext>
            </a:extLst>
          </p:cNvPr>
          <p:cNvSpPr/>
          <p:nvPr/>
        </p:nvSpPr>
        <p:spPr>
          <a:xfrm>
            <a:off x="4778186" y="3662172"/>
            <a:ext cx="180000" cy="179072"/>
          </a:xfrm>
          <a:prstGeom prst="flowChartOr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cxnSp>
        <p:nvCxnSpPr>
          <p:cNvPr id="58" name="直線矢印コネクタ 57">
            <a:extLst>
              <a:ext uri="{FF2B5EF4-FFF2-40B4-BE49-F238E27FC236}">
                <a16:creationId xmlns:a16="http://schemas.microsoft.com/office/drawing/2014/main" id="{36B77DDB-CD4F-4326-BCFF-2AF3273AA103}"/>
              </a:ext>
            </a:extLst>
          </p:cNvPr>
          <p:cNvCxnSpPr>
            <a:cxnSpLocks/>
            <a:stCxn id="55" idx="6"/>
          </p:cNvCxnSpPr>
          <p:nvPr/>
        </p:nvCxnSpPr>
        <p:spPr>
          <a:xfrm>
            <a:off x="4958186" y="3751708"/>
            <a:ext cx="318383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コネクタ: カギ線 65">
            <a:extLst>
              <a:ext uri="{FF2B5EF4-FFF2-40B4-BE49-F238E27FC236}">
                <a16:creationId xmlns:a16="http://schemas.microsoft.com/office/drawing/2014/main" id="{91067A1B-7CA0-4AAC-AFB0-5F493DF08393}"/>
              </a:ext>
            </a:extLst>
          </p:cNvPr>
          <p:cNvCxnSpPr>
            <a:stCxn id="50" idx="3"/>
            <a:endCxn id="55" idx="4"/>
          </p:cNvCxnSpPr>
          <p:nvPr/>
        </p:nvCxnSpPr>
        <p:spPr>
          <a:xfrm flipV="1">
            <a:off x="4479551" y="3841244"/>
            <a:ext cx="388635" cy="615834"/>
          </a:xfrm>
          <a:prstGeom prst="bentConnector2">
            <a:avLst/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図 66">
            <a:extLst>
              <a:ext uri="{FF2B5EF4-FFF2-40B4-BE49-F238E27FC236}">
                <a16:creationId xmlns:a16="http://schemas.microsoft.com/office/drawing/2014/main" id="{D61DA671-B6DA-46EF-828C-C59AC0A462D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2044" t="15815" r="50477" b="22579"/>
          <a:stretch/>
        </p:blipFill>
        <p:spPr>
          <a:xfrm>
            <a:off x="3912885" y="5321733"/>
            <a:ext cx="629421" cy="618601"/>
          </a:xfrm>
          <a:prstGeom prst="rect">
            <a:avLst/>
          </a:prstGeom>
        </p:spPr>
      </p:pic>
      <p:pic>
        <p:nvPicPr>
          <p:cNvPr id="68" name="図 67">
            <a:extLst>
              <a:ext uri="{FF2B5EF4-FFF2-40B4-BE49-F238E27FC236}">
                <a16:creationId xmlns:a16="http://schemas.microsoft.com/office/drawing/2014/main" id="{7C70113E-030D-47E4-9C97-B556ACBB882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0060" t="15766" r="13530" b="22112"/>
          <a:stretch/>
        </p:blipFill>
        <p:spPr>
          <a:xfrm>
            <a:off x="5336234" y="5312082"/>
            <a:ext cx="625296" cy="637902"/>
          </a:xfrm>
          <a:prstGeom prst="rect">
            <a:avLst/>
          </a:prstGeom>
        </p:spPr>
      </p:pic>
      <p:cxnSp>
        <p:nvCxnSpPr>
          <p:cNvPr id="69" name="直線矢印コネクタ 68">
            <a:extLst>
              <a:ext uri="{FF2B5EF4-FFF2-40B4-BE49-F238E27FC236}">
                <a16:creationId xmlns:a16="http://schemas.microsoft.com/office/drawing/2014/main" id="{549BAF65-DA06-4960-97F9-3CC5FDB5B908}"/>
              </a:ext>
            </a:extLst>
          </p:cNvPr>
          <p:cNvCxnSpPr>
            <a:cxnSpLocks/>
            <a:stCxn id="67" idx="3"/>
            <a:endCxn id="68" idx="1"/>
          </p:cNvCxnSpPr>
          <p:nvPr/>
        </p:nvCxnSpPr>
        <p:spPr>
          <a:xfrm flipV="1">
            <a:off x="4542306" y="5631033"/>
            <a:ext cx="793928" cy="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テキスト ボックス 72">
            <a:extLst>
              <a:ext uri="{FF2B5EF4-FFF2-40B4-BE49-F238E27FC236}">
                <a16:creationId xmlns:a16="http://schemas.microsoft.com/office/drawing/2014/main" id="{94817315-ADC4-411E-8431-84A8892D2026}"/>
              </a:ext>
            </a:extLst>
          </p:cNvPr>
          <p:cNvSpPr txBox="1"/>
          <p:nvPr/>
        </p:nvSpPr>
        <p:spPr>
          <a:xfrm>
            <a:off x="4283250" y="5041224"/>
            <a:ext cx="1283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400" dirty="0"/>
              <a:t>写実画変換</a:t>
            </a:r>
            <a:endParaRPr lang="en-US" altLang="ja-JP" sz="1400" dirty="0"/>
          </a:p>
        </p:txBody>
      </p:sp>
      <p:sp>
        <p:nvSpPr>
          <p:cNvPr id="74" name="テキスト ボックス 73">
            <a:extLst>
              <a:ext uri="{FF2B5EF4-FFF2-40B4-BE49-F238E27FC236}">
                <a16:creationId xmlns:a16="http://schemas.microsoft.com/office/drawing/2014/main" id="{A3241C02-C717-4ABA-B0EA-59604E84B8F1}"/>
              </a:ext>
            </a:extLst>
          </p:cNvPr>
          <p:cNvSpPr txBox="1"/>
          <p:nvPr/>
        </p:nvSpPr>
        <p:spPr>
          <a:xfrm>
            <a:off x="6542891" y="3492154"/>
            <a:ext cx="259665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400" dirty="0"/>
              <a:t>自己教師有り学習</a:t>
            </a:r>
            <a:r>
              <a:rPr lang="ja-JP" altLang="en-US" sz="1200" dirty="0"/>
              <a:t>（事前学習）</a:t>
            </a:r>
            <a:r>
              <a:rPr lang="ja-JP" altLang="en-US" sz="1400" dirty="0"/>
              <a:t>により、様々な言語処理データセットのハイスコアを更新</a:t>
            </a:r>
            <a:endParaRPr lang="en-US" altLang="ja-JP" sz="1400" dirty="0"/>
          </a:p>
        </p:txBody>
      </p:sp>
      <p:sp>
        <p:nvSpPr>
          <p:cNvPr id="75" name="テキスト ボックス 74">
            <a:extLst>
              <a:ext uri="{FF2B5EF4-FFF2-40B4-BE49-F238E27FC236}">
                <a16:creationId xmlns:a16="http://schemas.microsoft.com/office/drawing/2014/main" id="{12D82FF7-5E20-471D-9EB9-0D342F1B0FFB}"/>
              </a:ext>
            </a:extLst>
          </p:cNvPr>
          <p:cNvSpPr txBox="1"/>
          <p:nvPr/>
        </p:nvSpPr>
        <p:spPr>
          <a:xfrm>
            <a:off x="698824" y="5492967"/>
            <a:ext cx="23592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400" dirty="0" err="1"/>
              <a:t>Attension</a:t>
            </a:r>
            <a:r>
              <a:rPr lang="ja-JP" altLang="en-US" sz="1400" dirty="0"/>
              <a:t>機構だけの構成で、大域的な特徴や関係を表現</a:t>
            </a:r>
            <a:endParaRPr lang="en-US" altLang="ja-JP" sz="1400" dirty="0"/>
          </a:p>
        </p:txBody>
      </p:sp>
      <p:sp>
        <p:nvSpPr>
          <p:cNvPr id="76" name="テキスト ボックス 75">
            <a:extLst>
              <a:ext uri="{FF2B5EF4-FFF2-40B4-BE49-F238E27FC236}">
                <a16:creationId xmlns:a16="http://schemas.microsoft.com/office/drawing/2014/main" id="{5AB3588F-7ADF-45DA-8B74-97F1D45A9D3A}"/>
              </a:ext>
            </a:extLst>
          </p:cNvPr>
          <p:cNvSpPr txBox="1"/>
          <p:nvPr/>
        </p:nvSpPr>
        <p:spPr>
          <a:xfrm>
            <a:off x="6449824" y="4525277"/>
            <a:ext cx="28647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400" dirty="0"/>
              <a:t>超大規模モデルを小数例示だけで</a:t>
            </a:r>
            <a:r>
              <a:rPr lang="en-US" altLang="ja-JP" sz="1200" dirty="0"/>
              <a:t>(Few-shot</a:t>
            </a:r>
            <a:r>
              <a:rPr lang="ja-JP" altLang="en-US" sz="1200" dirty="0"/>
              <a:t> </a:t>
            </a:r>
            <a:r>
              <a:rPr lang="en-US" altLang="ja-JP" sz="1200" dirty="0"/>
              <a:t>Learning)</a:t>
            </a:r>
            <a:r>
              <a:rPr lang="ja-JP" altLang="en-US" sz="1400" dirty="0"/>
              <a:t>により、</a:t>
            </a:r>
            <a:endParaRPr lang="en-US" altLang="ja-JP" sz="1400" dirty="0"/>
          </a:p>
          <a:p>
            <a:r>
              <a:rPr lang="ja-JP" altLang="en-US" sz="1400" dirty="0"/>
              <a:t>人間に近い自然な言語生成が可能</a:t>
            </a:r>
            <a:endParaRPr lang="en-US" altLang="ja-JP" sz="1400" dirty="0"/>
          </a:p>
        </p:txBody>
      </p:sp>
      <p:sp>
        <p:nvSpPr>
          <p:cNvPr id="78" name="テキスト ボックス 77">
            <a:extLst>
              <a:ext uri="{FF2B5EF4-FFF2-40B4-BE49-F238E27FC236}">
                <a16:creationId xmlns:a16="http://schemas.microsoft.com/office/drawing/2014/main" id="{005EFF77-FE83-46B2-80EF-681C21C64DDD}"/>
              </a:ext>
            </a:extLst>
          </p:cNvPr>
          <p:cNvSpPr txBox="1"/>
          <p:nvPr/>
        </p:nvSpPr>
        <p:spPr>
          <a:xfrm>
            <a:off x="6691872" y="5339077"/>
            <a:ext cx="20650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200" dirty="0"/>
              <a:t>[User] </a:t>
            </a:r>
            <a:r>
              <a:rPr lang="ja-JP" altLang="en-US" sz="1200" dirty="0"/>
              <a:t>国の首都：</a:t>
            </a:r>
            <a:endParaRPr lang="en-US" altLang="ja-JP" sz="1200" dirty="0"/>
          </a:p>
          <a:p>
            <a:r>
              <a:rPr lang="ja-JP" altLang="en-US" sz="1200" dirty="0"/>
              <a:t>日本　→　東京</a:t>
            </a:r>
            <a:endParaRPr lang="en-US" altLang="ja-JP" sz="1200" dirty="0"/>
          </a:p>
          <a:p>
            <a:r>
              <a:rPr lang="ja-JP" altLang="en-US" sz="1200" dirty="0"/>
              <a:t>ギリシャ　→</a:t>
            </a:r>
            <a:endParaRPr lang="en-US" altLang="ja-JP" sz="1200" dirty="0"/>
          </a:p>
          <a:p>
            <a:r>
              <a:rPr lang="en-US" altLang="ja-JP" sz="1200" dirty="0"/>
              <a:t>[GPT-3] </a:t>
            </a:r>
            <a:r>
              <a:rPr lang="ja-JP" altLang="en-US" sz="1200" dirty="0"/>
              <a:t>アテネ</a:t>
            </a:r>
            <a:endParaRPr lang="en-US" altLang="ja-JP" sz="1200" dirty="0"/>
          </a:p>
        </p:txBody>
      </p:sp>
      <p:sp>
        <p:nvSpPr>
          <p:cNvPr id="80" name="テキスト ボックス 79">
            <a:extLst>
              <a:ext uri="{FF2B5EF4-FFF2-40B4-BE49-F238E27FC236}">
                <a16:creationId xmlns:a16="http://schemas.microsoft.com/office/drawing/2014/main" id="{2C411C13-741F-4461-ACF6-40404F0D523D}"/>
              </a:ext>
            </a:extLst>
          </p:cNvPr>
          <p:cNvSpPr txBox="1"/>
          <p:nvPr/>
        </p:nvSpPr>
        <p:spPr>
          <a:xfrm>
            <a:off x="10221546" y="5875930"/>
            <a:ext cx="178623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900" dirty="0"/>
              <a:t>https://openai.com/blog/dall-e/</a:t>
            </a:r>
            <a:endParaRPr kumimoji="1" lang="ja-JP" altLang="en-US" sz="900" dirty="0"/>
          </a:p>
        </p:txBody>
      </p:sp>
      <p:pic>
        <p:nvPicPr>
          <p:cNvPr id="82" name="図 81" descr="フルーツ が含まれている画像&#10;&#10;自動的に生成された説明">
            <a:extLst>
              <a:ext uri="{FF2B5EF4-FFF2-40B4-BE49-F238E27FC236}">
                <a16:creationId xmlns:a16="http://schemas.microsoft.com/office/drawing/2014/main" id="{BEE3CDFE-6868-40DD-9B75-B75A5F4A4C7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9937" y="5271379"/>
            <a:ext cx="2526540" cy="499630"/>
          </a:xfrm>
          <a:prstGeom prst="rect">
            <a:avLst/>
          </a:prstGeom>
        </p:spPr>
      </p:pic>
      <p:cxnSp>
        <p:nvCxnSpPr>
          <p:cNvPr id="83" name="直線矢印コネクタ 82">
            <a:extLst>
              <a:ext uri="{FF2B5EF4-FFF2-40B4-BE49-F238E27FC236}">
                <a16:creationId xmlns:a16="http://schemas.microsoft.com/office/drawing/2014/main" id="{FF9A9F83-2328-48A4-A026-51E38E59104F}"/>
              </a:ext>
            </a:extLst>
          </p:cNvPr>
          <p:cNvCxnSpPr>
            <a:cxnSpLocks/>
            <a:stCxn id="86" idx="2"/>
            <a:endCxn id="82" idx="0"/>
          </p:cNvCxnSpPr>
          <p:nvPr/>
        </p:nvCxnSpPr>
        <p:spPr>
          <a:xfrm flipH="1">
            <a:off x="10693207" y="4593430"/>
            <a:ext cx="1" cy="677949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テキスト ボックス 85">
            <a:extLst>
              <a:ext uri="{FF2B5EF4-FFF2-40B4-BE49-F238E27FC236}">
                <a16:creationId xmlns:a16="http://schemas.microsoft.com/office/drawing/2014/main" id="{10A7798B-866A-4011-B239-20C31E318F67}"/>
              </a:ext>
            </a:extLst>
          </p:cNvPr>
          <p:cNvSpPr txBox="1"/>
          <p:nvPr/>
        </p:nvSpPr>
        <p:spPr>
          <a:xfrm>
            <a:off x="9606789" y="4339514"/>
            <a:ext cx="217283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050" dirty="0"/>
              <a:t>「アボカドの形をしたひじ掛け椅子」</a:t>
            </a:r>
            <a:endParaRPr kumimoji="1" lang="ja-JP" altLang="en-US" sz="1050" dirty="0"/>
          </a:p>
        </p:txBody>
      </p:sp>
      <p:sp>
        <p:nvSpPr>
          <p:cNvPr id="93" name="テキスト ボックス 92">
            <a:extLst>
              <a:ext uri="{FF2B5EF4-FFF2-40B4-BE49-F238E27FC236}">
                <a16:creationId xmlns:a16="http://schemas.microsoft.com/office/drawing/2014/main" id="{DF91E854-99A2-453A-B7E2-F616624CF884}"/>
              </a:ext>
            </a:extLst>
          </p:cNvPr>
          <p:cNvSpPr txBox="1"/>
          <p:nvPr/>
        </p:nvSpPr>
        <p:spPr>
          <a:xfrm>
            <a:off x="9363649" y="4130519"/>
            <a:ext cx="61406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050" dirty="0"/>
              <a:t>【</a:t>
            </a:r>
            <a:r>
              <a:rPr lang="ja-JP" altLang="en-US" sz="1050" dirty="0"/>
              <a:t>入力</a:t>
            </a:r>
            <a:r>
              <a:rPr lang="en-US" altLang="ja-JP" sz="1050" dirty="0"/>
              <a:t>】</a:t>
            </a:r>
            <a:endParaRPr kumimoji="1" lang="ja-JP" altLang="en-US" sz="1050" dirty="0"/>
          </a:p>
        </p:txBody>
      </p:sp>
      <p:sp>
        <p:nvSpPr>
          <p:cNvPr id="94" name="テキスト ボックス 93">
            <a:extLst>
              <a:ext uri="{FF2B5EF4-FFF2-40B4-BE49-F238E27FC236}">
                <a16:creationId xmlns:a16="http://schemas.microsoft.com/office/drawing/2014/main" id="{92E18A95-769B-43D6-B322-6B20085CE5F2}"/>
              </a:ext>
            </a:extLst>
          </p:cNvPr>
          <p:cNvSpPr txBox="1"/>
          <p:nvPr/>
        </p:nvSpPr>
        <p:spPr>
          <a:xfrm>
            <a:off x="9363649" y="5026886"/>
            <a:ext cx="61406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050" dirty="0"/>
              <a:t>【</a:t>
            </a:r>
            <a:r>
              <a:rPr lang="ja-JP" altLang="en-US" sz="1050" dirty="0"/>
              <a:t>出力</a:t>
            </a:r>
            <a:r>
              <a:rPr lang="en-US" altLang="ja-JP" sz="1050" dirty="0"/>
              <a:t>】</a:t>
            </a:r>
            <a:endParaRPr kumimoji="1" lang="ja-JP" altLang="en-US" sz="1050" dirty="0"/>
          </a:p>
        </p:txBody>
      </p:sp>
      <p:sp>
        <p:nvSpPr>
          <p:cNvPr id="95" name="テキスト ボックス 94">
            <a:extLst>
              <a:ext uri="{FF2B5EF4-FFF2-40B4-BE49-F238E27FC236}">
                <a16:creationId xmlns:a16="http://schemas.microsoft.com/office/drawing/2014/main" id="{4AF9ABD8-B224-42E7-97F8-12FBAEF730FF}"/>
              </a:ext>
            </a:extLst>
          </p:cNvPr>
          <p:cNvSpPr txBox="1"/>
          <p:nvPr/>
        </p:nvSpPr>
        <p:spPr>
          <a:xfrm>
            <a:off x="10197818" y="4747175"/>
            <a:ext cx="49538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050" dirty="0"/>
              <a:t>生成</a:t>
            </a:r>
            <a:endParaRPr kumimoji="1" lang="ja-JP" altLang="en-US" sz="1050" dirty="0"/>
          </a:p>
        </p:txBody>
      </p:sp>
      <p:sp>
        <p:nvSpPr>
          <p:cNvPr id="97" name="テキスト ボックス 96">
            <a:extLst>
              <a:ext uri="{FF2B5EF4-FFF2-40B4-BE49-F238E27FC236}">
                <a16:creationId xmlns:a16="http://schemas.microsoft.com/office/drawing/2014/main" id="{5E4CFC3A-661C-448D-B35B-5772AFA3CB9B}"/>
              </a:ext>
            </a:extLst>
          </p:cNvPr>
          <p:cNvSpPr txBox="1"/>
          <p:nvPr/>
        </p:nvSpPr>
        <p:spPr>
          <a:xfrm>
            <a:off x="4551626" y="3417616"/>
            <a:ext cx="61406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050" dirty="0"/>
              <a:t>ゴッホ風</a:t>
            </a:r>
            <a:endParaRPr kumimoji="1" lang="ja-JP" altLang="en-US" sz="1050" dirty="0"/>
          </a:p>
        </p:txBody>
      </p:sp>
      <p:sp>
        <p:nvSpPr>
          <p:cNvPr id="99" name="テキスト ボックス 98">
            <a:extLst>
              <a:ext uri="{FF2B5EF4-FFF2-40B4-BE49-F238E27FC236}">
                <a16:creationId xmlns:a16="http://schemas.microsoft.com/office/drawing/2014/main" id="{316096B4-63BD-4352-B5D4-A7E0E6C60C50}"/>
              </a:ext>
            </a:extLst>
          </p:cNvPr>
          <p:cNvSpPr txBox="1"/>
          <p:nvPr/>
        </p:nvSpPr>
        <p:spPr>
          <a:xfrm>
            <a:off x="9865869" y="3502224"/>
            <a:ext cx="16718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400" dirty="0"/>
              <a:t>GPT-3</a:t>
            </a:r>
            <a:r>
              <a:rPr lang="ja-JP" altLang="en-US" sz="1400" dirty="0"/>
              <a:t>を応用し、</a:t>
            </a:r>
            <a:endParaRPr lang="en-US" altLang="ja-JP" sz="1400" dirty="0"/>
          </a:p>
          <a:p>
            <a:r>
              <a:rPr lang="ja-JP" altLang="en-US" sz="1400" dirty="0"/>
              <a:t>文から画像を生成</a:t>
            </a:r>
            <a:endParaRPr kumimoji="1"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5644495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7C908698-33E3-4166-A44C-D1A22B2C637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26</a:t>
            </a:fld>
            <a:endParaRPr kumimoji="1" lang="ja-JP" altLang="en-US"/>
          </a:p>
        </p:txBody>
      </p:sp>
      <p:sp>
        <p:nvSpPr>
          <p:cNvPr id="36" name="タイトル 1">
            <a:extLst>
              <a:ext uri="{FF2B5EF4-FFF2-40B4-BE49-F238E27FC236}">
                <a16:creationId xmlns:a16="http://schemas.microsoft.com/office/drawing/2014/main" id="{9E2104AC-889B-45AC-B8DA-252B99AF2E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055" y="241034"/>
            <a:ext cx="11400125" cy="518094"/>
          </a:xfrm>
        </p:spPr>
        <p:txBody>
          <a:bodyPr/>
          <a:lstStyle/>
          <a:p>
            <a:r>
              <a:rPr lang="ja-JP" altLang="en-US" dirty="0"/>
              <a:t>深層学習の躍進③　行動・意思決定への活用拡大</a:t>
            </a:r>
            <a:endParaRPr lang="en-US" dirty="0"/>
          </a:p>
        </p:txBody>
      </p:sp>
      <p:sp>
        <p:nvSpPr>
          <p:cNvPr id="27" name="テキスト プレースホルダー 2">
            <a:extLst>
              <a:ext uri="{FF2B5EF4-FFF2-40B4-BE49-F238E27FC236}">
                <a16:creationId xmlns:a16="http://schemas.microsoft.com/office/drawing/2014/main" id="{262C6CF6-DB9A-4F75-AA07-AB5DF3219F99}"/>
              </a:ext>
            </a:extLst>
          </p:cNvPr>
          <p:cNvSpPr txBox="1">
            <a:spLocks/>
          </p:cNvSpPr>
          <p:nvPr/>
        </p:nvSpPr>
        <p:spPr>
          <a:xfrm>
            <a:off x="517054" y="1020575"/>
            <a:ext cx="11400125" cy="490779"/>
          </a:xfrm>
          <a:prstGeom prst="rect">
            <a:avLst/>
          </a:prstGeom>
        </p:spPr>
        <p:txBody>
          <a:bodyPr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n"/>
              <a:tabLst/>
              <a:defRPr kumimoji="1"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1968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01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ja-JP" altLang="en-US" sz="2800" dirty="0"/>
              <a:t>実際の状態を観測しながら、高度な行動・意思決定の方策を学習</a:t>
            </a:r>
            <a:endParaRPr lang="en-US" altLang="ja-JP" sz="2800" dirty="0"/>
          </a:p>
          <a:p>
            <a:pPr>
              <a:defRPr/>
            </a:pPr>
            <a:endParaRPr lang="en-US" altLang="ja-JP" sz="2800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71635520-778F-4F9A-BFD4-65CCEE19CEF3}"/>
              </a:ext>
            </a:extLst>
          </p:cNvPr>
          <p:cNvSpPr txBox="1"/>
          <p:nvPr/>
        </p:nvSpPr>
        <p:spPr>
          <a:xfrm>
            <a:off x="677524" y="2111800"/>
            <a:ext cx="59530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600" dirty="0">
                <a:solidFill>
                  <a:schemeClr val="accent1"/>
                </a:solidFill>
              </a:rPr>
              <a:t>試行錯誤を通して、報酬が最大となる方策を獲得</a:t>
            </a:r>
            <a:endParaRPr kumimoji="1" lang="ja-JP" altLang="en-US" sz="1600" dirty="0">
              <a:solidFill>
                <a:schemeClr val="accent1"/>
              </a:solidFill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BCFE8A74-E01C-4F9A-9340-AFF0B1C089B2}"/>
              </a:ext>
            </a:extLst>
          </p:cNvPr>
          <p:cNvSpPr txBox="1"/>
          <p:nvPr/>
        </p:nvSpPr>
        <p:spPr>
          <a:xfrm>
            <a:off x="571984" y="-20412"/>
            <a:ext cx="45218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b="1" dirty="0">
                <a:solidFill>
                  <a:schemeClr val="bg1"/>
                </a:solidFill>
              </a:rPr>
              <a:t>補足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F97EB1CF-D976-42DA-9280-338F20640587}"/>
              </a:ext>
            </a:extLst>
          </p:cNvPr>
          <p:cNvSpPr txBox="1"/>
          <p:nvPr/>
        </p:nvSpPr>
        <p:spPr>
          <a:xfrm>
            <a:off x="2602835" y="1628650"/>
            <a:ext cx="22266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600" b="1" dirty="0"/>
              <a:t>深層強化学習</a:t>
            </a:r>
            <a:endParaRPr kumimoji="1" lang="ja-JP" altLang="en-US" sz="1600" b="1" dirty="0"/>
          </a:p>
        </p:txBody>
      </p: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EF7E4B8A-BB4F-45C4-873E-4B0A7283F157}"/>
              </a:ext>
            </a:extLst>
          </p:cNvPr>
          <p:cNvCxnSpPr>
            <a:cxnSpLocks/>
          </p:cNvCxnSpPr>
          <p:nvPr/>
        </p:nvCxnSpPr>
        <p:spPr>
          <a:xfrm flipH="1">
            <a:off x="507917" y="1955925"/>
            <a:ext cx="6637677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514EE482-3210-4F10-8089-0F2CB427A9C8}"/>
              </a:ext>
            </a:extLst>
          </p:cNvPr>
          <p:cNvSpPr txBox="1"/>
          <p:nvPr/>
        </p:nvSpPr>
        <p:spPr>
          <a:xfrm>
            <a:off x="8509382" y="1620501"/>
            <a:ext cx="22266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600" b="1" dirty="0"/>
              <a:t>予測学習</a:t>
            </a:r>
            <a:endParaRPr kumimoji="1" lang="ja-JP" altLang="en-US" sz="1600" b="1" dirty="0"/>
          </a:p>
        </p:txBody>
      </p:sp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D55C645C-C72D-463E-9D15-04CF25AB2B19}"/>
              </a:ext>
            </a:extLst>
          </p:cNvPr>
          <p:cNvCxnSpPr>
            <a:cxnSpLocks/>
          </p:cNvCxnSpPr>
          <p:nvPr/>
        </p:nvCxnSpPr>
        <p:spPr>
          <a:xfrm flipH="1">
            <a:off x="7691284" y="1955925"/>
            <a:ext cx="3752677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E48FE6A4-5CF5-4A04-8639-BC7F05846377}"/>
              </a:ext>
            </a:extLst>
          </p:cNvPr>
          <p:cNvSpPr txBox="1"/>
          <p:nvPr/>
        </p:nvSpPr>
        <p:spPr>
          <a:xfrm>
            <a:off x="7875176" y="2111800"/>
            <a:ext cx="35687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600" dirty="0">
                <a:solidFill>
                  <a:schemeClr val="accent1"/>
                </a:solidFill>
              </a:rPr>
              <a:t>予測と結果の差異から、方策を学習</a:t>
            </a:r>
            <a:endParaRPr kumimoji="1" lang="ja-JP" altLang="en-US" sz="1600" dirty="0">
              <a:solidFill>
                <a:schemeClr val="accent1"/>
              </a:solidFill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4CC9C444-6E44-449C-BBB7-EF7923E99E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89" t="21194" r="43506" b="8902"/>
          <a:stretch/>
        </p:blipFill>
        <p:spPr>
          <a:xfrm>
            <a:off x="6001927" y="3856778"/>
            <a:ext cx="1057848" cy="1042526"/>
          </a:xfrm>
          <a:prstGeom prst="rect">
            <a:avLst/>
          </a:prstGeom>
        </p:spPr>
      </p:pic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B308D64F-C7AB-4D11-909B-7CD6937D1B9D}"/>
              </a:ext>
            </a:extLst>
          </p:cNvPr>
          <p:cNvSpPr txBox="1"/>
          <p:nvPr/>
        </p:nvSpPr>
        <p:spPr>
          <a:xfrm>
            <a:off x="5229435" y="3828568"/>
            <a:ext cx="5718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400" dirty="0"/>
              <a:t>行動</a:t>
            </a:r>
            <a:endParaRPr lang="en-US" altLang="ja-JP" sz="1400" dirty="0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D0E0B21E-253B-44DD-8399-E73D683715CE}"/>
              </a:ext>
            </a:extLst>
          </p:cNvPr>
          <p:cNvSpPr txBox="1"/>
          <p:nvPr/>
        </p:nvSpPr>
        <p:spPr>
          <a:xfrm>
            <a:off x="4165772" y="2903173"/>
            <a:ext cx="26243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400" dirty="0"/>
              <a:t>困難だと言われていた囲碁で、</a:t>
            </a:r>
            <a:endParaRPr lang="en-US" altLang="ja-JP" sz="1400" dirty="0"/>
          </a:p>
          <a:p>
            <a:pPr algn="ctr"/>
            <a:r>
              <a:rPr lang="ja-JP" altLang="en-US" sz="1400" dirty="0"/>
              <a:t>人間のトップ棋士に勝利 </a:t>
            </a:r>
            <a:r>
              <a:rPr lang="en-US" altLang="ja-JP" sz="1100" dirty="0"/>
              <a:t>(2017)</a:t>
            </a:r>
            <a:endParaRPr lang="en-US" altLang="ja-JP" sz="1400" dirty="0"/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155CC310-3F43-4251-91C1-7760393937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8793" y="4215629"/>
            <a:ext cx="1239981" cy="324824"/>
          </a:xfrm>
          <a:prstGeom prst="rect">
            <a:avLst/>
          </a:prstGeom>
        </p:spPr>
      </p:pic>
      <p:cxnSp>
        <p:nvCxnSpPr>
          <p:cNvPr id="19" name="直線矢印コネクタ 18">
            <a:extLst>
              <a:ext uri="{FF2B5EF4-FFF2-40B4-BE49-F238E27FC236}">
                <a16:creationId xmlns:a16="http://schemas.microsoft.com/office/drawing/2014/main" id="{C0436F0E-0587-4F21-A294-67E1C58342B5}"/>
              </a:ext>
            </a:extLst>
          </p:cNvPr>
          <p:cNvCxnSpPr>
            <a:cxnSpLocks/>
          </p:cNvCxnSpPr>
          <p:nvPr/>
        </p:nvCxnSpPr>
        <p:spPr>
          <a:xfrm>
            <a:off x="5229435" y="4267623"/>
            <a:ext cx="570832" cy="345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矢印コネクタ 19">
            <a:extLst>
              <a:ext uri="{FF2B5EF4-FFF2-40B4-BE49-F238E27FC236}">
                <a16:creationId xmlns:a16="http://schemas.microsoft.com/office/drawing/2014/main" id="{1D8674B4-070A-4702-AAB2-EFB6F6C0212C}"/>
              </a:ext>
            </a:extLst>
          </p:cNvPr>
          <p:cNvCxnSpPr>
            <a:cxnSpLocks/>
          </p:cNvCxnSpPr>
          <p:nvPr/>
        </p:nvCxnSpPr>
        <p:spPr>
          <a:xfrm flipH="1">
            <a:off x="5229435" y="4439888"/>
            <a:ext cx="565269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F79ADBC8-A270-40D7-A812-9D2685D33E12}"/>
              </a:ext>
            </a:extLst>
          </p:cNvPr>
          <p:cNvSpPr txBox="1"/>
          <p:nvPr/>
        </p:nvSpPr>
        <p:spPr>
          <a:xfrm>
            <a:off x="5226129" y="4567846"/>
            <a:ext cx="5718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400" dirty="0"/>
              <a:t>報酬</a:t>
            </a:r>
            <a:endParaRPr lang="en-US" altLang="ja-JP" sz="1400" dirty="0"/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DA2A6792-54DE-464C-93A9-64E42324BF66}"/>
              </a:ext>
            </a:extLst>
          </p:cNvPr>
          <p:cNvSpPr txBox="1"/>
          <p:nvPr/>
        </p:nvSpPr>
        <p:spPr>
          <a:xfrm>
            <a:off x="3624876" y="5182958"/>
            <a:ext cx="377438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900" dirty="0"/>
              <a:t>https://deepmind.com/research/case-studies/alphago-the-story-so-far</a:t>
            </a:r>
            <a:endParaRPr kumimoji="1" lang="ja-JP" altLang="en-US" sz="900" dirty="0"/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62F99EFA-29B0-4D23-ABC6-3D0F3D9DCE8F}"/>
              </a:ext>
            </a:extLst>
          </p:cNvPr>
          <p:cNvSpPr txBox="1"/>
          <p:nvPr/>
        </p:nvSpPr>
        <p:spPr>
          <a:xfrm>
            <a:off x="677524" y="3012615"/>
            <a:ext cx="31212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400" dirty="0"/>
              <a:t>ロボットアームの制御法を学習 </a:t>
            </a:r>
            <a:r>
              <a:rPr lang="en-US" altLang="ja-JP" sz="1100" dirty="0"/>
              <a:t>(2015)</a:t>
            </a:r>
            <a:endParaRPr lang="en-US" altLang="ja-JP" sz="1400" dirty="0"/>
          </a:p>
        </p:txBody>
      </p:sp>
      <p:pic>
        <p:nvPicPr>
          <p:cNvPr id="26" name="図 25">
            <a:extLst>
              <a:ext uri="{FF2B5EF4-FFF2-40B4-BE49-F238E27FC236}">
                <a16:creationId xmlns:a16="http://schemas.microsoft.com/office/drawing/2014/main" id="{D1F04F45-DC8F-4CB7-A66D-1AF35B0370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9575" y="4929313"/>
            <a:ext cx="2644976" cy="1028863"/>
          </a:xfrm>
          <a:prstGeom prst="rect">
            <a:avLst/>
          </a:prstGeom>
        </p:spPr>
      </p:pic>
      <p:pic>
        <p:nvPicPr>
          <p:cNvPr id="28" name="図 27">
            <a:extLst>
              <a:ext uri="{FF2B5EF4-FFF2-40B4-BE49-F238E27FC236}">
                <a16:creationId xmlns:a16="http://schemas.microsoft.com/office/drawing/2014/main" id="{14B4C3A3-C9EF-4057-83D3-DB1AA27858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0543" y="3731003"/>
            <a:ext cx="1204118" cy="1142743"/>
          </a:xfrm>
          <a:prstGeom prst="rect">
            <a:avLst/>
          </a:prstGeom>
        </p:spPr>
      </p:pic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9B20DAA6-6ED6-4E12-A24B-AC680AC4C16F}"/>
              </a:ext>
            </a:extLst>
          </p:cNvPr>
          <p:cNvSpPr txBox="1"/>
          <p:nvPr/>
        </p:nvSpPr>
        <p:spPr>
          <a:xfrm>
            <a:off x="804645" y="5979167"/>
            <a:ext cx="336112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900" dirty="0"/>
              <a:t>https://tech.preferred.jp/ja/blog/robot_binpick_deep_learning/</a:t>
            </a:r>
            <a:endParaRPr kumimoji="1" lang="ja-JP" altLang="en-US" sz="900" dirty="0"/>
          </a:p>
        </p:txBody>
      </p:sp>
      <p:pic>
        <p:nvPicPr>
          <p:cNvPr id="29" name="図 28">
            <a:extLst>
              <a:ext uri="{FF2B5EF4-FFF2-40B4-BE49-F238E27FC236}">
                <a16:creationId xmlns:a16="http://schemas.microsoft.com/office/drawing/2014/main" id="{13BD51DA-C227-417F-AE1B-424920C36E6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3267" r="5582"/>
          <a:stretch/>
        </p:blipFill>
        <p:spPr>
          <a:xfrm>
            <a:off x="692272" y="3724559"/>
            <a:ext cx="1649956" cy="1149187"/>
          </a:xfrm>
          <a:prstGeom prst="rect">
            <a:avLst/>
          </a:prstGeom>
        </p:spPr>
      </p:pic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A9C38352-DC9A-4A06-84B3-24654B0F4B88}"/>
              </a:ext>
            </a:extLst>
          </p:cNvPr>
          <p:cNvSpPr txBox="1"/>
          <p:nvPr/>
        </p:nvSpPr>
        <p:spPr>
          <a:xfrm>
            <a:off x="1130790" y="3432882"/>
            <a:ext cx="21025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200" dirty="0"/>
              <a:t>バラ積みピッキング</a:t>
            </a:r>
            <a:endParaRPr lang="en-US" altLang="ja-JP" sz="1200" dirty="0"/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10E3F221-6F10-4B3A-A844-E3BCE6F13E84}"/>
              </a:ext>
            </a:extLst>
          </p:cNvPr>
          <p:cNvSpPr txBox="1"/>
          <p:nvPr/>
        </p:nvSpPr>
        <p:spPr>
          <a:xfrm>
            <a:off x="1106920" y="2505921"/>
            <a:ext cx="52184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400" dirty="0"/>
              <a:t>評価関数や方策を深層学習で、帰納的に学習（</a:t>
            </a:r>
            <a:r>
              <a:rPr lang="en-US" altLang="ja-JP" sz="1400" dirty="0"/>
              <a:t>End-to-End</a:t>
            </a:r>
            <a:r>
              <a:rPr lang="ja-JP" altLang="en-US" sz="1400" dirty="0"/>
              <a:t>学習）</a:t>
            </a:r>
            <a:endParaRPr lang="en-US" altLang="ja-JP" sz="1400" dirty="0"/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C6FBA140-63F9-4301-9B7F-D8F12850CB16}"/>
              </a:ext>
            </a:extLst>
          </p:cNvPr>
          <p:cNvSpPr txBox="1"/>
          <p:nvPr/>
        </p:nvSpPr>
        <p:spPr>
          <a:xfrm>
            <a:off x="7758274" y="2456945"/>
            <a:ext cx="37288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400" dirty="0"/>
              <a:t>ロボットが人間動作を模倣するように画像を予測し、</a:t>
            </a:r>
            <a:endParaRPr lang="en-US" altLang="ja-JP" sz="1400" dirty="0"/>
          </a:p>
          <a:p>
            <a:pPr algn="ctr"/>
            <a:r>
              <a:rPr lang="ja-JP" altLang="en-US" sz="1400" dirty="0"/>
              <a:t>結果との差異からタオルの折り畳み方を学習 </a:t>
            </a:r>
            <a:r>
              <a:rPr lang="en-US" altLang="ja-JP" sz="1100" dirty="0"/>
              <a:t>(2017)</a:t>
            </a:r>
            <a:endParaRPr lang="en-US" altLang="ja-JP" sz="1400" dirty="0"/>
          </a:p>
        </p:txBody>
      </p:sp>
      <p:pic>
        <p:nvPicPr>
          <p:cNvPr id="31" name="図 30">
            <a:extLst>
              <a:ext uri="{FF2B5EF4-FFF2-40B4-BE49-F238E27FC236}">
                <a16:creationId xmlns:a16="http://schemas.microsoft.com/office/drawing/2014/main" id="{8ACB405C-5F89-4A96-8DC3-A6CB886C9E5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3084" t="7476" r="69004" b="66257"/>
          <a:stretch/>
        </p:blipFill>
        <p:spPr>
          <a:xfrm>
            <a:off x="9705605" y="3271789"/>
            <a:ext cx="979638" cy="885459"/>
          </a:xfrm>
          <a:prstGeom prst="rect">
            <a:avLst/>
          </a:prstGeom>
        </p:spPr>
      </p:pic>
      <p:pic>
        <p:nvPicPr>
          <p:cNvPr id="37" name="図 36">
            <a:extLst>
              <a:ext uri="{FF2B5EF4-FFF2-40B4-BE49-F238E27FC236}">
                <a16:creationId xmlns:a16="http://schemas.microsoft.com/office/drawing/2014/main" id="{C5611176-C442-462D-B075-728DE8E6276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3756" t="67916" r="68445" b="4475"/>
          <a:stretch/>
        </p:blipFill>
        <p:spPr>
          <a:xfrm>
            <a:off x="8716752" y="3295169"/>
            <a:ext cx="932437" cy="891501"/>
          </a:xfrm>
          <a:prstGeom prst="rect">
            <a:avLst/>
          </a:prstGeom>
        </p:spPr>
      </p:pic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9C6E6BB0-B106-4960-8E9F-8283798CF5F5}"/>
              </a:ext>
            </a:extLst>
          </p:cNvPr>
          <p:cNvSpPr txBox="1"/>
          <p:nvPr/>
        </p:nvSpPr>
        <p:spPr>
          <a:xfrm>
            <a:off x="8589326" y="2954434"/>
            <a:ext cx="1101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400" dirty="0"/>
              <a:t>現在画像</a:t>
            </a:r>
            <a:endParaRPr lang="en-US" altLang="ja-JP" sz="1400" dirty="0"/>
          </a:p>
        </p:txBody>
      </p: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AE305485-2BC2-41F3-9F3A-39A68BE4851C}"/>
              </a:ext>
            </a:extLst>
          </p:cNvPr>
          <p:cNvSpPr txBox="1"/>
          <p:nvPr/>
        </p:nvSpPr>
        <p:spPr>
          <a:xfrm>
            <a:off x="9651556" y="2954434"/>
            <a:ext cx="1101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400" dirty="0"/>
              <a:t>予測画像</a:t>
            </a:r>
            <a:endParaRPr lang="en-US" altLang="ja-JP" sz="1400" dirty="0"/>
          </a:p>
        </p:txBody>
      </p:sp>
      <p:pic>
        <p:nvPicPr>
          <p:cNvPr id="35" name="図 34">
            <a:extLst>
              <a:ext uri="{FF2B5EF4-FFF2-40B4-BE49-F238E27FC236}">
                <a16:creationId xmlns:a16="http://schemas.microsoft.com/office/drawing/2014/main" id="{91146269-EB3F-49FA-BB09-53860A3FD171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34445" b="50721"/>
          <a:stretch/>
        </p:blipFill>
        <p:spPr>
          <a:xfrm>
            <a:off x="8370963" y="4309055"/>
            <a:ext cx="2591955" cy="1647316"/>
          </a:xfrm>
          <a:prstGeom prst="rect">
            <a:avLst/>
          </a:prstGeom>
        </p:spPr>
      </p:pic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86585F08-358F-40E0-A985-C26001DF3319}"/>
              </a:ext>
            </a:extLst>
          </p:cNvPr>
          <p:cNvSpPr txBox="1"/>
          <p:nvPr/>
        </p:nvSpPr>
        <p:spPr>
          <a:xfrm>
            <a:off x="9147308" y="5994277"/>
            <a:ext cx="262976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900" dirty="0"/>
              <a:t>https://ieeexplore.ieee.org/document/7762066</a:t>
            </a:r>
            <a:endParaRPr kumimoji="1" lang="ja-JP" altLang="en-US" sz="900" dirty="0"/>
          </a:p>
        </p:txBody>
      </p:sp>
    </p:spTree>
    <p:extLst>
      <p:ext uri="{BB962C8B-B14F-4D97-AF65-F5344CB8AC3E}">
        <p14:creationId xmlns:p14="http://schemas.microsoft.com/office/powerpoint/2010/main" val="33456997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7C908698-33E3-4166-A44C-D1A22B2C637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27</a:t>
            </a:fld>
            <a:endParaRPr kumimoji="1" lang="ja-JP" altLang="en-US"/>
          </a:p>
        </p:txBody>
      </p:sp>
      <p:sp>
        <p:nvSpPr>
          <p:cNvPr id="41" name="テキスト プレースホルダー 2">
            <a:extLst>
              <a:ext uri="{FF2B5EF4-FFF2-40B4-BE49-F238E27FC236}">
                <a16:creationId xmlns:a16="http://schemas.microsoft.com/office/drawing/2014/main" id="{AAF5E710-7B39-44CC-AE5B-F512A2591A5B}"/>
              </a:ext>
            </a:extLst>
          </p:cNvPr>
          <p:cNvSpPr txBox="1">
            <a:spLocks/>
          </p:cNvSpPr>
          <p:nvPr/>
        </p:nvSpPr>
        <p:spPr>
          <a:xfrm>
            <a:off x="341499" y="974332"/>
            <a:ext cx="11509002" cy="576746"/>
          </a:xfrm>
          <a:prstGeom prst="rect">
            <a:avLst/>
          </a:prstGeom>
        </p:spPr>
        <p:txBody>
          <a:bodyPr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n"/>
              <a:tabLst/>
              <a:defRPr kumimoji="1"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1968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01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ja-JP" altLang="en-US" sz="3200" dirty="0"/>
              <a:t>主に、ビジネス展開と社内業務での利用が想定される。</a:t>
            </a:r>
            <a:endParaRPr lang="en-US" altLang="ja-JP" sz="2800" dirty="0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21E51F48-13BC-40F1-8EFE-DE004D977A7B}"/>
              </a:ext>
            </a:extLst>
          </p:cNvPr>
          <p:cNvSpPr/>
          <p:nvPr/>
        </p:nvSpPr>
        <p:spPr>
          <a:xfrm>
            <a:off x="1833435" y="4168458"/>
            <a:ext cx="2181279" cy="46628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</a:rPr>
              <a:t>最終利用者</a:t>
            </a: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1C076B15-C471-4CFA-9F8B-A9A5DA5EC47E}"/>
              </a:ext>
            </a:extLst>
          </p:cNvPr>
          <p:cNvSpPr txBox="1"/>
          <p:nvPr/>
        </p:nvSpPr>
        <p:spPr>
          <a:xfrm>
            <a:off x="827710" y="1751905"/>
            <a:ext cx="44131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000" dirty="0"/>
              <a:t>主体の分類</a:t>
            </a:r>
          </a:p>
        </p:txBody>
      </p:sp>
      <p:cxnSp>
        <p:nvCxnSpPr>
          <p:cNvPr id="23" name="直線コネクタ 22">
            <a:extLst>
              <a:ext uri="{FF2B5EF4-FFF2-40B4-BE49-F238E27FC236}">
                <a16:creationId xmlns:a16="http://schemas.microsoft.com/office/drawing/2014/main" id="{771ED3C3-ECA2-4A35-906F-FA3A761A7ACC}"/>
              </a:ext>
            </a:extLst>
          </p:cNvPr>
          <p:cNvCxnSpPr>
            <a:cxnSpLocks/>
          </p:cNvCxnSpPr>
          <p:nvPr/>
        </p:nvCxnSpPr>
        <p:spPr>
          <a:xfrm flipH="1">
            <a:off x="499607" y="2262168"/>
            <a:ext cx="5037527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EAB5FDC2-9659-488C-B63E-DE093D30F76D}"/>
              </a:ext>
            </a:extLst>
          </p:cNvPr>
          <p:cNvSpPr txBox="1"/>
          <p:nvPr/>
        </p:nvSpPr>
        <p:spPr>
          <a:xfrm>
            <a:off x="6622028" y="1763718"/>
            <a:ext cx="4621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000" dirty="0"/>
              <a:t>社員の利用ケース</a:t>
            </a:r>
          </a:p>
        </p:txBody>
      </p:sp>
      <p:cxnSp>
        <p:nvCxnSpPr>
          <p:cNvPr id="25" name="直線コネクタ 24">
            <a:extLst>
              <a:ext uri="{FF2B5EF4-FFF2-40B4-BE49-F238E27FC236}">
                <a16:creationId xmlns:a16="http://schemas.microsoft.com/office/drawing/2014/main" id="{DBC0D9BC-4E17-4DB1-B67B-7E9D809B4002}"/>
              </a:ext>
            </a:extLst>
          </p:cNvPr>
          <p:cNvCxnSpPr>
            <a:cxnSpLocks/>
          </p:cNvCxnSpPr>
          <p:nvPr/>
        </p:nvCxnSpPr>
        <p:spPr>
          <a:xfrm flipH="1">
            <a:off x="6347957" y="2262168"/>
            <a:ext cx="5037527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7A704B5A-007C-4EF5-B13F-B8385152CF67}"/>
              </a:ext>
            </a:extLst>
          </p:cNvPr>
          <p:cNvSpPr txBox="1"/>
          <p:nvPr/>
        </p:nvSpPr>
        <p:spPr>
          <a:xfrm>
            <a:off x="7618943" y="3503466"/>
            <a:ext cx="4413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/>
              <a:t>主に、製品化などのビジネス展開を想定</a:t>
            </a:r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08AD96E5-7592-43A4-8FAD-E0A27BFA58BC}"/>
              </a:ext>
            </a:extLst>
          </p:cNvPr>
          <p:cNvSpPr/>
          <p:nvPr/>
        </p:nvSpPr>
        <p:spPr>
          <a:xfrm>
            <a:off x="6529406" y="4655387"/>
            <a:ext cx="2181279" cy="46628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</a:rPr>
              <a:t>最終利用者</a:t>
            </a:r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68343449-F082-4DDB-8131-3786E59EF5BD}"/>
              </a:ext>
            </a:extLst>
          </p:cNvPr>
          <p:cNvSpPr/>
          <p:nvPr/>
        </p:nvSpPr>
        <p:spPr>
          <a:xfrm>
            <a:off x="7696247" y="2957734"/>
            <a:ext cx="1490162" cy="46628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32" name="正方形/長方形 31">
            <a:extLst>
              <a:ext uri="{FF2B5EF4-FFF2-40B4-BE49-F238E27FC236}">
                <a16:creationId xmlns:a16="http://schemas.microsoft.com/office/drawing/2014/main" id="{3C5B51BD-8AA8-49BF-936E-B9AD9D70D43B}"/>
              </a:ext>
            </a:extLst>
          </p:cNvPr>
          <p:cNvSpPr/>
          <p:nvPr/>
        </p:nvSpPr>
        <p:spPr>
          <a:xfrm>
            <a:off x="6051478" y="2957734"/>
            <a:ext cx="1644768" cy="46628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2F781F80-A3F5-4415-97C7-30DA04F092A1}"/>
              </a:ext>
            </a:extLst>
          </p:cNvPr>
          <p:cNvSpPr/>
          <p:nvPr/>
        </p:nvSpPr>
        <p:spPr>
          <a:xfrm>
            <a:off x="6051479" y="2940236"/>
            <a:ext cx="3134929" cy="46628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</a:rPr>
              <a:t>開発者／</a:t>
            </a:r>
            <a:r>
              <a:rPr kumimoji="1" lang="en-US" altLang="ja-JP" dirty="0">
                <a:solidFill>
                  <a:schemeClr val="tx1"/>
                </a:solidFill>
              </a:rPr>
              <a:t>AI</a:t>
            </a:r>
            <a:r>
              <a:rPr kumimoji="1" lang="ja-JP" altLang="en-US" dirty="0">
                <a:solidFill>
                  <a:schemeClr val="tx1"/>
                </a:solidFill>
              </a:rPr>
              <a:t>サービスプロバイダ</a:t>
            </a:r>
          </a:p>
        </p:txBody>
      </p:sp>
      <p:sp>
        <p:nvSpPr>
          <p:cNvPr id="33" name="正方形/長方形 32">
            <a:extLst>
              <a:ext uri="{FF2B5EF4-FFF2-40B4-BE49-F238E27FC236}">
                <a16:creationId xmlns:a16="http://schemas.microsoft.com/office/drawing/2014/main" id="{609700B2-897F-4932-A872-823C6AA247BE}"/>
              </a:ext>
            </a:extLst>
          </p:cNvPr>
          <p:cNvSpPr/>
          <p:nvPr/>
        </p:nvSpPr>
        <p:spPr>
          <a:xfrm>
            <a:off x="1814385" y="3318868"/>
            <a:ext cx="2181279" cy="466281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AI</a:t>
            </a:r>
            <a:r>
              <a:rPr kumimoji="1" lang="ja-JP" altLang="en-US" dirty="0">
                <a:solidFill>
                  <a:schemeClr val="tx1"/>
                </a:solidFill>
              </a:rPr>
              <a:t>サービスプロバイダ</a:t>
            </a:r>
          </a:p>
        </p:txBody>
      </p:sp>
      <p:sp>
        <p:nvSpPr>
          <p:cNvPr id="34" name="正方形/長方形 33">
            <a:extLst>
              <a:ext uri="{FF2B5EF4-FFF2-40B4-BE49-F238E27FC236}">
                <a16:creationId xmlns:a16="http://schemas.microsoft.com/office/drawing/2014/main" id="{051C2FDC-DF89-4C51-9E29-9AB4CE28D0AE}"/>
              </a:ext>
            </a:extLst>
          </p:cNvPr>
          <p:cNvSpPr/>
          <p:nvPr/>
        </p:nvSpPr>
        <p:spPr>
          <a:xfrm>
            <a:off x="908261" y="2620834"/>
            <a:ext cx="1231275" cy="466281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</a:rPr>
              <a:t>利用者</a:t>
            </a:r>
          </a:p>
        </p:txBody>
      </p:sp>
      <p:sp>
        <p:nvSpPr>
          <p:cNvPr id="35" name="正方形/長方形 34">
            <a:extLst>
              <a:ext uri="{FF2B5EF4-FFF2-40B4-BE49-F238E27FC236}">
                <a16:creationId xmlns:a16="http://schemas.microsoft.com/office/drawing/2014/main" id="{D31DC476-3219-4FB8-B4FB-09C711AC60F6}"/>
              </a:ext>
            </a:extLst>
          </p:cNvPr>
          <p:cNvSpPr/>
          <p:nvPr/>
        </p:nvSpPr>
        <p:spPr>
          <a:xfrm>
            <a:off x="908261" y="4960217"/>
            <a:ext cx="1231275" cy="46628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</a:rPr>
              <a:t>開発者</a:t>
            </a:r>
          </a:p>
        </p:txBody>
      </p:sp>
      <p:cxnSp>
        <p:nvCxnSpPr>
          <p:cNvPr id="6" name="コネクタ: カギ線 5">
            <a:extLst>
              <a:ext uri="{FF2B5EF4-FFF2-40B4-BE49-F238E27FC236}">
                <a16:creationId xmlns:a16="http://schemas.microsoft.com/office/drawing/2014/main" id="{4BE52433-B7D9-44DD-813F-FCEB57081EDD}"/>
              </a:ext>
            </a:extLst>
          </p:cNvPr>
          <p:cNvCxnSpPr>
            <a:cxnSpLocks/>
            <a:endCxn id="33" idx="1"/>
          </p:cNvCxnSpPr>
          <p:nvPr/>
        </p:nvCxnSpPr>
        <p:spPr>
          <a:xfrm rot="16200000" flipH="1">
            <a:off x="1479557" y="3217181"/>
            <a:ext cx="379170" cy="290486"/>
          </a:xfrm>
          <a:prstGeom prst="bentConnector2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コネクタ: カギ線 36">
            <a:extLst>
              <a:ext uri="{FF2B5EF4-FFF2-40B4-BE49-F238E27FC236}">
                <a16:creationId xmlns:a16="http://schemas.microsoft.com/office/drawing/2014/main" id="{2924580E-5219-410E-AB74-6BC9C4DBD55C}"/>
              </a:ext>
            </a:extLst>
          </p:cNvPr>
          <p:cNvCxnSpPr>
            <a:cxnSpLocks/>
            <a:stCxn id="34" idx="2"/>
            <a:endCxn id="4" idx="1"/>
          </p:cNvCxnSpPr>
          <p:nvPr/>
        </p:nvCxnSpPr>
        <p:spPr>
          <a:xfrm rot="16200000" flipH="1">
            <a:off x="1021425" y="3589589"/>
            <a:ext cx="1314484" cy="309536"/>
          </a:xfrm>
          <a:prstGeom prst="bentConnector2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C1B5ACCA-2150-4D59-94A4-F44396086A34}"/>
              </a:ext>
            </a:extLst>
          </p:cNvPr>
          <p:cNvSpPr txBox="1"/>
          <p:nvPr/>
        </p:nvSpPr>
        <p:spPr>
          <a:xfrm>
            <a:off x="604280" y="5518836"/>
            <a:ext cx="862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/>
              <a:t>・・・</a:t>
            </a:r>
          </a:p>
        </p:txBody>
      </p:sp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7AEFDAC9-3A5F-403B-85A7-C15D9BA5FE58}"/>
              </a:ext>
            </a:extLst>
          </p:cNvPr>
          <p:cNvSpPr txBox="1"/>
          <p:nvPr/>
        </p:nvSpPr>
        <p:spPr>
          <a:xfrm>
            <a:off x="2234786" y="2689094"/>
            <a:ext cx="33975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600" dirty="0"/>
              <a:t>AI</a:t>
            </a:r>
            <a:r>
              <a:rPr kumimoji="1" lang="ja-JP" altLang="en-US" sz="1600" dirty="0"/>
              <a:t>システム／</a:t>
            </a:r>
            <a:r>
              <a:rPr kumimoji="1" lang="en-US" altLang="ja-JP" sz="1600" dirty="0"/>
              <a:t>AI</a:t>
            </a:r>
            <a:r>
              <a:rPr kumimoji="1" lang="ja-JP" altLang="en-US" sz="1600" dirty="0"/>
              <a:t>付随サービスなどを利用</a:t>
            </a:r>
          </a:p>
        </p:txBody>
      </p:sp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21FA7174-FDEB-4581-AE7D-F85A4B176CAD}"/>
              </a:ext>
            </a:extLst>
          </p:cNvPr>
          <p:cNvSpPr txBox="1"/>
          <p:nvPr/>
        </p:nvSpPr>
        <p:spPr>
          <a:xfrm>
            <a:off x="2705445" y="3779751"/>
            <a:ext cx="25766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dirty="0"/>
              <a:t>サービスを他社に提供する</a:t>
            </a:r>
          </a:p>
        </p:txBody>
      </p: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42D15878-ADB9-4C4E-8B08-75BB3033D9BD}"/>
              </a:ext>
            </a:extLst>
          </p:cNvPr>
          <p:cNvSpPr txBox="1"/>
          <p:nvPr/>
        </p:nvSpPr>
        <p:spPr>
          <a:xfrm>
            <a:off x="2705444" y="4621663"/>
            <a:ext cx="25766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dirty="0"/>
              <a:t>サービスを他社に提供しない</a:t>
            </a:r>
          </a:p>
        </p:txBody>
      </p:sp>
      <p:sp>
        <p:nvSpPr>
          <p:cNvPr id="46" name="テキスト ボックス 45">
            <a:extLst>
              <a:ext uri="{FF2B5EF4-FFF2-40B4-BE49-F238E27FC236}">
                <a16:creationId xmlns:a16="http://schemas.microsoft.com/office/drawing/2014/main" id="{DBD500AF-0F6A-4F48-AE37-BFEC7C6AE646}"/>
              </a:ext>
            </a:extLst>
          </p:cNvPr>
          <p:cNvSpPr txBox="1"/>
          <p:nvPr/>
        </p:nvSpPr>
        <p:spPr>
          <a:xfrm>
            <a:off x="2295869" y="5024080"/>
            <a:ext cx="25766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600" dirty="0"/>
              <a:t>AI</a:t>
            </a:r>
            <a:r>
              <a:rPr kumimoji="1" lang="ja-JP" altLang="en-US" sz="1600" dirty="0"/>
              <a:t>システムを研究開発</a:t>
            </a:r>
          </a:p>
        </p:txBody>
      </p:sp>
      <p:cxnSp>
        <p:nvCxnSpPr>
          <p:cNvPr id="47" name="コネクタ: カギ線 46">
            <a:extLst>
              <a:ext uri="{FF2B5EF4-FFF2-40B4-BE49-F238E27FC236}">
                <a16:creationId xmlns:a16="http://schemas.microsoft.com/office/drawing/2014/main" id="{5F3FD550-F74C-4FB4-AEB1-AC92DF2EF68B}"/>
              </a:ext>
            </a:extLst>
          </p:cNvPr>
          <p:cNvCxnSpPr>
            <a:cxnSpLocks/>
          </p:cNvCxnSpPr>
          <p:nvPr/>
        </p:nvCxnSpPr>
        <p:spPr>
          <a:xfrm rot="10800000" flipV="1">
            <a:off x="908260" y="2939699"/>
            <a:ext cx="12700" cy="2253658"/>
          </a:xfrm>
          <a:prstGeom prst="bentConnector3">
            <a:avLst>
              <a:gd name="adj1" fmla="val 1800000"/>
            </a:avLst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矢印コネクタ 55">
            <a:extLst>
              <a:ext uri="{FF2B5EF4-FFF2-40B4-BE49-F238E27FC236}">
                <a16:creationId xmlns:a16="http://schemas.microsoft.com/office/drawing/2014/main" id="{23D0FC9D-B7E1-4EEB-B37F-4D6967496925}"/>
              </a:ext>
            </a:extLst>
          </p:cNvPr>
          <p:cNvCxnSpPr>
            <a:stCxn id="26" idx="2"/>
            <a:endCxn id="29" idx="0"/>
          </p:cNvCxnSpPr>
          <p:nvPr/>
        </p:nvCxnSpPr>
        <p:spPr>
          <a:xfrm>
            <a:off x="7618944" y="3406517"/>
            <a:ext cx="1102" cy="124887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テキスト ボックス 57">
            <a:extLst>
              <a:ext uri="{FF2B5EF4-FFF2-40B4-BE49-F238E27FC236}">
                <a16:creationId xmlns:a16="http://schemas.microsoft.com/office/drawing/2014/main" id="{65B37FCF-4772-43FD-8AF6-5CCC23E6CECB}"/>
              </a:ext>
            </a:extLst>
          </p:cNvPr>
          <p:cNvSpPr txBox="1"/>
          <p:nvPr/>
        </p:nvSpPr>
        <p:spPr>
          <a:xfrm>
            <a:off x="7872415" y="5185461"/>
            <a:ext cx="3315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/>
              <a:t>主に、社内業務での活用を想定</a:t>
            </a:r>
          </a:p>
        </p:txBody>
      </p:sp>
      <p:sp>
        <p:nvSpPr>
          <p:cNvPr id="59" name="二等辺三角形 58">
            <a:extLst>
              <a:ext uri="{FF2B5EF4-FFF2-40B4-BE49-F238E27FC236}">
                <a16:creationId xmlns:a16="http://schemas.microsoft.com/office/drawing/2014/main" id="{63F9182C-7EDB-4290-8167-7F22EB8B8AEE}"/>
              </a:ext>
            </a:extLst>
          </p:cNvPr>
          <p:cNvSpPr/>
          <p:nvPr/>
        </p:nvSpPr>
        <p:spPr>
          <a:xfrm rot="5400000">
            <a:off x="7745280" y="3582229"/>
            <a:ext cx="203666" cy="191901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60" name="二等辺三角形 59">
            <a:extLst>
              <a:ext uri="{FF2B5EF4-FFF2-40B4-BE49-F238E27FC236}">
                <a16:creationId xmlns:a16="http://schemas.microsoft.com/office/drawing/2014/main" id="{A9254058-0572-4EF6-9491-6EC086E67FDA}"/>
              </a:ext>
            </a:extLst>
          </p:cNvPr>
          <p:cNvSpPr/>
          <p:nvPr/>
        </p:nvSpPr>
        <p:spPr>
          <a:xfrm rot="5400000">
            <a:off x="7745279" y="5265903"/>
            <a:ext cx="203666" cy="191901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62" name="テキスト ボックス 61">
            <a:extLst>
              <a:ext uri="{FF2B5EF4-FFF2-40B4-BE49-F238E27FC236}">
                <a16:creationId xmlns:a16="http://schemas.microsoft.com/office/drawing/2014/main" id="{4B517238-3725-441B-8BFE-C18FCA4633DD}"/>
              </a:ext>
            </a:extLst>
          </p:cNvPr>
          <p:cNvSpPr txBox="1"/>
          <p:nvPr/>
        </p:nvSpPr>
        <p:spPr>
          <a:xfrm>
            <a:off x="388349" y="5896762"/>
            <a:ext cx="114907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600" dirty="0"/>
              <a:t>※</a:t>
            </a:r>
            <a:r>
              <a:rPr kumimoji="1" lang="ja-JP" altLang="en-US" sz="1600" dirty="0"/>
              <a:t>総務省資料：「</a:t>
            </a:r>
            <a:r>
              <a:rPr kumimoji="1" lang="en-US" altLang="ja-JP" sz="1600" dirty="0"/>
              <a:t>AI</a:t>
            </a:r>
            <a:r>
              <a:rPr kumimoji="1" lang="ja-JP" altLang="en-US" sz="1600" dirty="0"/>
              <a:t>の利活用において留意することが期待される事項」、</a:t>
            </a:r>
            <a:r>
              <a:rPr kumimoji="1" lang="en-US" altLang="ja-JP" sz="1600" dirty="0"/>
              <a:t>https://www.soumu.go.jp/main_content/000557758.pdf</a:t>
            </a:r>
            <a:endParaRPr kumimoji="1" lang="ja-JP" altLang="en-US" sz="1600" dirty="0"/>
          </a:p>
        </p:txBody>
      </p:sp>
      <p:sp>
        <p:nvSpPr>
          <p:cNvPr id="64" name="タイトル 63">
            <a:extLst>
              <a:ext uri="{FF2B5EF4-FFF2-40B4-BE49-F238E27FC236}">
                <a16:creationId xmlns:a16="http://schemas.microsoft.com/office/drawing/2014/main" id="{9E8ECEDB-53D8-43AD-A12D-8592C5F8FD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055" y="239222"/>
            <a:ext cx="11400125" cy="518094"/>
          </a:xfrm>
        </p:spPr>
        <p:txBody>
          <a:bodyPr/>
          <a:lstStyle/>
          <a:p>
            <a:r>
              <a:rPr lang="ja-JP" altLang="en-US" dirty="0"/>
              <a:t>社員の利用ケース</a:t>
            </a: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E4211B61-C4F7-50E5-0791-023C99C364FB}"/>
              </a:ext>
            </a:extLst>
          </p:cNvPr>
          <p:cNvSpPr txBox="1"/>
          <p:nvPr/>
        </p:nvSpPr>
        <p:spPr>
          <a:xfrm>
            <a:off x="571984" y="-20412"/>
            <a:ext cx="45218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600" b="1" dirty="0">
                <a:solidFill>
                  <a:schemeClr val="bg1"/>
                </a:solidFill>
              </a:rPr>
              <a:t>補足</a:t>
            </a:r>
            <a:endParaRPr kumimoji="1" lang="ja-JP" altLang="en-US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01229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DF058F9-220C-494C-A522-7EB3101CCC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055" y="241034"/>
            <a:ext cx="11400125" cy="518094"/>
          </a:xfrm>
        </p:spPr>
        <p:txBody>
          <a:bodyPr>
            <a:normAutofit/>
          </a:bodyPr>
          <a:lstStyle/>
          <a:p>
            <a:r>
              <a:rPr lang="en-US" altLang="ja-JP" dirty="0" err="1"/>
              <a:t>ChatGPT</a:t>
            </a:r>
            <a:r>
              <a:rPr lang="ja-JP" altLang="en-US" dirty="0"/>
              <a:t>の特徴</a:t>
            </a:r>
            <a:endParaRPr lang="en-US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7C908698-33E3-4166-A44C-D1A22B2C637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28</a:t>
            </a:fld>
            <a:endParaRPr kumimoji="1" lang="ja-JP" altLang="en-US"/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C3D46064-84A3-46E0-9781-D5150A67E7FC}"/>
              </a:ext>
            </a:extLst>
          </p:cNvPr>
          <p:cNvSpPr txBox="1"/>
          <p:nvPr/>
        </p:nvSpPr>
        <p:spPr>
          <a:xfrm>
            <a:off x="571984" y="-20412"/>
            <a:ext cx="45218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600" b="1" dirty="0">
                <a:solidFill>
                  <a:schemeClr val="bg1"/>
                </a:solidFill>
              </a:rPr>
              <a:t>補足</a:t>
            </a:r>
            <a:endParaRPr kumimoji="1" lang="ja-JP" altLang="en-US" sz="1600" b="1" dirty="0">
              <a:solidFill>
                <a:schemeClr val="bg1"/>
              </a:solidFill>
            </a:endParaRPr>
          </a:p>
        </p:txBody>
      </p:sp>
      <p:sp>
        <p:nvSpPr>
          <p:cNvPr id="41" name="テキスト プレースホルダー 2">
            <a:extLst>
              <a:ext uri="{FF2B5EF4-FFF2-40B4-BE49-F238E27FC236}">
                <a16:creationId xmlns:a16="http://schemas.microsoft.com/office/drawing/2014/main" id="{AAF5E710-7B39-44CC-AE5B-F512A2591A5B}"/>
              </a:ext>
            </a:extLst>
          </p:cNvPr>
          <p:cNvSpPr txBox="1">
            <a:spLocks/>
          </p:cNvSpPr>
          <p:nvPr/>
        </p:nvSpPr>
        <p:spPr>
          <a:xfrm>
            <a:off x="341499" y="1126732"/>
            <a:ext cx="11509002" cy="576746"/>
          </a:xfrm>
          <a:prstGeom prst="rect">
            <a:avLst/>
          </a:prstGeom>
        </p:spPr>
        <p:txBody>
          <a:bodyPr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n"/>
              <a:tabLst/>
              <a:defRPr kumimoji="1"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1968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01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ja-JP" sz="3200" dirty="0" err="1"/>
              <a:t>ChatGPT</a:t>
            </a:r>
            <a:r>
              <a:rPr lang="ja-JP" altLang="en-US" sz="3200" dirty="0"/>
              <a:t>とは自然な会話が可能。</a:t>
            </a:r>
            <a:endParaRPr lang="en-US" altLang="ja-JP" sz="2800" dirty="0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4AEFAB09-CEAE-4D71-A407-39ABDDEDDE2D}"/>
              </a:ext>
            </a:extLst>
          </p:cNvPr>
          <p:cNvSpPr/>
          <p:nvPr/>
        </p:nvSpPr>
        <p:spPr>
          <a:xfrm>
            <a:off x="604416" y="3397566"/>
            <a:ext cx="2917135" cy="5180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kumimoji="1" lang="ja-JP" altLang="en-US" sz="2000" dirty="0">
                <a:solidFill>
                  <a:schemeClr val="tx1"/>
                </a:solidFill>
              </a:rPr>
              <a:t>出力の信頼性・有害性</a:t>
            </a: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AEBC7CF8-7EEE-4AB3-8E69-2B7FA5F28FBE}"/>
              </a:ext>
            </a:extLst>
          </p:cNvPr>
          <p:cNvSpPr/>
          <p:nvPr/>
        </p:nvSpPr>
        <p:spPr>
          <a:xfrm>
            <a:off x="3833031" y="2290660"/>
            <a:ext cx="3482169" cy="62295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b="1" dirty="0">
                <a:solidFill>
                  <a:schemeClr val="bg1"/>
                </a:solidFill>
              </a:rPr>
              <a:t>従来の言語生成モデル</a:t>
            </a: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40D4621F-4E8D-4F29-B2F3-039FE858D0C4}"/>
              </a:ext>
            </a:extLst>
          </p:cNvPr>
          <p:cNvSpPr/>
          <p:nvPr/>
        </p:nvSpPr>
        <p:spPr>
          <a:xfrm>
            <a:off x="7633506" y="2290659"/>
            <a:ext cx="3482169" cy="62295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 b="1" dirty="0" err="1">
                <a:solidFill>
                  <a:schemeClr val="bg1"/>
                </a:solidFill>
              </a:rPr>
              <a:t>ChatGPT</a:t>
            </a:r>
            <a:endParaRPr kumimoji="1" lang="ja-JP" altLang="en-US" sz="2000" b="1" dirty="0">
              <a:solidFill>
                <a:schemeClr val="bg1"/>
              </a:solidFill>
            </a:endParaRP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457201D3-0D7A-420F-A751-8FE6F5661584}"/>
              </a:ext>
            </a:extLst>
          </p:cNvPr>
          <p:cNvSpPr/>
          <p:nvPr/>
        </p:nvSpPr>
        <p:spPr>
          <a:xfrm>
            <a:off x="604416" y="4992506"/>
            <a:ext cx="2917135" cy="5180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kumimoji="1" lang="ja-JP" altLang="en-US" sz="2000" dirty="0">
                <a:solidFill>
                  <a:schemeClr val="tx1"/>
                </a:solidFill>
              </a:rPr>
              <a:t>入力への柔軟性</a:t>
            </a:r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01957F7D-47B4-4148-872A-53E4D343834C}"/>
              </a:ext>
            </a:extLst>
          </p:cNvPr>
          <p:cNvSpPr/>
          <p:nvPr/>
        </p:nvSpPr>
        <p:spPr>
          <a:xfrm>
            <a:off x="7931840" y="3397566"/>
            <a:ext cx="2917135" cy="5180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dirty="0">
                <a:solidFill>
                  <a:schemeClr val="tx1"/>
                </a:solidFill>
              </a:rPr>
              <a:t>有害なテキストを排除</a:t>
            </a:r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1E244DAC-6DE9-4E94-815C-DF1C79B120C9}"/>
              </a:ext>
            </a:extLst>
          </p:cNvPr>
          <p:cNvSpPr/>
          <p:nvPr/>
        </p:nvSpPr>
        <p:spPr>
          <a:xfrm>
            <a:off x="3982497" y="3382191"/>
            <a:ext cx="2917135" cy="5180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dirty="0">
                <a:solidFill>
                  <a:schemeClr val="tx1"/>
                </a:solidFill>
              </a:rPr>
              <a:t>人間の好みと一致しない</a:t>
            </a:r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987ADDBC-8DFB-4C15-B770-D74E28CFE94F}"/>
              </a:ext>
            </a:extLst>
          </p:cNvPr>
          <p:cNvSpPr/>
          <p:nvPr/>
        </p:nvSpPr>
        <p:spPr>
          <a:xfrm>
            <a:off x="5377008" y="3842646"/>
            <a:ext cx="2060995" cy="3651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1600" dirty="0">
                <a:solidFill>
                  <a:schemeClr val="tx1"/>
                </a:solidFill>
              </a:rPr>
              <a:t>（アラインメント問題）</a:t>
            </a:r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1C8E41B9-B6E4-4BEB-A887-C8DFACDE5BDE}"/>
              </a:ext>
            </a:extLst>
          </p:cNvPr>
          <p:cNvSpPr/>
          <p:nvPr/>
        </p:nvSpPr>
        <p:spPr>
          <a:xfrm>
            <a:off x="8038369" y="3842646"/>
            <a:ext cx="3621636" cy="3651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1600" dirty="0">
                <a:solidFill>
                  <a:schemeClr val="tx1"/>
                </a:solidFill>
              </a:rPr>
              <a:t>（人間のフィードバックに基づく強化学習）</a:t>
            </a:r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1F379EA6-A685-4F05-9DDD-85A3A18A328D}"/>
              </a:ext>
            </a:extLst>
          </p:cNvPr>
          <p:cNvSpPr/>
          <p:nvPr/>
        </p:nvSpPr>
        <p:spPr>
          <a:xfrm>
            <a:off x="3955834" y="4992506"/>
            <a:ext cx="3482169" cy="5180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dirty="0">
                <a:solidFill>
                  <a:schemeClr val="tx1"/>
                </a:solidFill>
              </a:rPr>
              <a:t>入力に敏感で、砕けた表現だと意味理解できず、筋違いな回答が多い</a:t>
            </a:r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830F94ED-1936-4CDD-8F76-2E1668944632}"/>
              </a:ext>
            </a:extLst>
          </p:cNvPr>
          <p:cNvSpPr/>
          <p:nvPr/>
        </p:nvSpPr>
        <p:spPr>
          <a:xfrm>
            <a:off x="7649322" y="4978606"/>
            <a:ext cx="3944004" cy="5180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dirty="0">
                <a:solidFill>
                  <a:schemeClr val="tx1"/>
                </a:solidFill>
              </a:rPr>
              <a:t>砕けた表現・多少の表記揺れにも頑健</a:t>
            </a:r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8610E585-70FF-4C92-BFAE-547A158E43D2}"/>
              </a:ext>
            </a:extLst>
          </p:cNvPr>
          <p:cNvSpPr/>
          <p:nvPr/>
        </p:nvSpPr>
        <p:spPr>
          <a:xfrm>
            <a:off x="8038369" y="5441512"/>
            <a:ext cx="3621636" cy="3651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1600" dirty="0">
                <a:solidFill>
                  <a:schemeClr val="tx1"/>
                </a:solidFill>
              </a:rPr>
              <a:t>（会話データに基づくファインチューニング）</a:t>
            </a:r>
          </a:p>
        </p:txBody>
      </p:sp>
    </p:spTree>
    <p:extLst>
      <p:ext uri="{BB962C8B-B14F-4D97-AF65-F5344CB8AC3E}">
        <p14:creationId xmlns:p14="http://schemas.microsoft.com/office/powerpoint/2010/main" val="13578973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DF058F9-220C-494C-A522-7EB3101CCC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055" y="241034"/>
            <a:ext cx="11400125" cy="518094"/>
          </a:xfrm>
        </p:spPr>
        <p:txBody>
          <a:bodyPr>
            <a:normAutofit/>
          </a:bodyPr>
          <a:lstStyle/>
          <a:p>
            <a:r>
              <a:rPr lang="ja-JP" altLang="en-US" dirty="0"/>
              <a:t>１．プログラムチックなプロンプト</a:t>
            </a:r>
            <a:endParaRPr lang="en-US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7C908698-33E3-4166-A44C-D1A22B2C637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29</a:t>
            </a:fld>
            <a:endParaRPr kumimoji="1" lang="ja-JP" altLang="en-US"/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C3D46064-84A3-46E0-9781-D5150A67E7FC}"/>
              </a:ext>
            </a:extLst>
          </p:cNvPr>
          <p:cNvSpPr txBox="1"/>
          <p:nvPr/>
        </p:nvSpPr>
        <p:spPr>
          <a:xfrm>
            <a:off x="571984" y="-20412"/>
            <a:ext cx="45218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600" b="1" dirty="0">
                <a:solidFill>
                  <a:schemeClr val="bg1"/>
                </a:solidFill>
              </a:rPr>
              <a:t>補足　＞　使用例</a:t>
            </a:r>
            <a:endParaRPr kumimoji="1" lang="ja-JP" altLang="en-US" sz="1600" b="1" dirty="0">
              <a:solidFill>
                <a:schemeClr val="bg1"/>
              </a:solidFill>
            </a:endParaRPr>
          </a:p>
        </p:txBody>
      </p:sp>
      <p:sp>
        <p:nvSpPr>
          <p:cNvPr id="41" name="テキスト プレースホルダー 2">
            <a:extLst>
              <a:ext uri="{FF2B5EF4-FFF2-40B4-BE49-F238E27FC236}">
                <a16:creationId xmlns:a16="http://schemas.microsoft.com/office/drawing/2014/main" id="{AAF5E710-7B39-44CC-AE5B-F512A2591A5B}"/>
              </a:ext>
            </a:extLst>
          </p:cNvPr>
          <p:cNvSpPr txBox="1">
            <a:spLocks/>
          </p:cNvSpPr>
          <p:nvPr/>
        </p:nvSpPr>
        <p:spPr>
          <a:xfrm>
            <a:off x="341499" y="974332"/>
            <a:ext cx="11509002" cy="576746"/>
          </a:xfrm>
          <a:prstGeom prst="rect">
            <a:avLst/>
          </a:prstGeom>
        </p:spPr>
        <p:txBody>
          <a:bodyPr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n"/>
              <a:tabLst/>
              <a:defRPr kumimoji="1"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1968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01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ja-JP" altLang="en-US" sz="3200" dirty="0"/>
              <a:t>ある最適化ルーチンを与えた。</a:t>
            </a:r>
            <a:endParaRPr lang="en-US" altLang="ja-JP" sz="3200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FD39612B-82AF-43AB-9C5F-B6DF6475F256}"/>
              </a:ext>
            </a:extLst>
          </p:cNvPr>
          <p:cNvSpPr txBox="1"/>
          <p:nvPr/>
        </p:nvSpPr>
        <p:spPr>
          <a:xfrm>
            <a:off x="9296400" y="1461422"/>
            <a:ext cx="28021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000" dirty="0"/>
              <a:t>(GPT ver. 3.5</a:t>
            </a:r>
            <a:r>
              <a:rPr kumimoji="1" lang="ja-JP" altLang="en-US" sz="2000" dirty="0"/>
              <a:t>、無料版</a:t>
            </a:r>
            <a:r>
              <a:rPr kumimoji="1" lang="en-US" altLang="ja-JP" sz="2000" dirty="0"/>
              <a:t>)</a:t>
            </a:r>
            <a:endParaRPr kumimoji="1" lang="ja-JP" altLang="en-US" sz="2000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BFC6B8D6-354B-43CE-9CD0-F731D3D2D9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953" t="11070" r="24844" b="39027"/>
          <a:stretch/>
        </p:blipFill>
        <p:spPr>
          <a:xfrm>
            <a:off x="2350475" y="1766282"/>
            <a:ext cx="6945925" cy="4044864"/>
          </a:xfrm>
          <a:prstGeom prst="rect">
            <a:avLst/>
          </a:prstGeom>
        </p:spPr>
      </p:pic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EF17DFE2-BC5B-443A-BE32-B34BCED2EF1E}"/>
              </a:ext>
            </a:extLst>
          </p:cNvPr>
          <p:cNvSpPr txBox="1"/>
          <p:nvPr/>
        </p:nvSpPr>
        <p:spPr>
          <a:xfrm>
            <a:off x="7906773" y="3861782"/>
            <a:ext cx="34099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000" dirty="0"/>
              <a:t>存在しない言語・関数で記述</a:t>
            </a:r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63C7FBB8-67BB-4022-AEF9-964CE51C583F}"/>
              </a:ext>
            </a:extLst>
          </p:cNvPr>
          <p:cNvSpPr/>
          <p:nvPr/>
        </p:nvSpPr>
        <p:spPr>
          <a:xfrm>
            <a:off x="1565276" y="1899632"/>
            <a:ext cx="962025" cy="490039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b="1" dirty="0">
                <a:solidFill>
                  <a:schemeClr val="bg1"/>
                </a:solidFill>
              </a:rPr>
              <a:t>入力</a:t>
            </a: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A77988ED-606B-425B-8010-1EABD94CF5DA}"/>
              </a:ext>
            </a:extLst>
          </p:cNvPr>
          <p:cNvSpPr txBox="1"/>
          <p:nvPr/>
        </p:nvSpPr>
        <p:spPr>
          <a:xfrm>
            <a:off x="5905431" y="5699002"/>
            <a:ext cx="61023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/>
              <a:t>https://twitter.com/fladdict/status/1637346314165035008</a:t>
            </a:r>
          </a:p>
        </p:txBody>
      </p:sp>
    </p:spTree>
    <p:extLst>
      <p:ext uri="{BB962C8B-B14F-4D97-AF65-F5344CB8AC3E}">
        <p14:creationId xmlns:p14="http://schemas.microsoft.com/office/powerpoint/2010/main" val="29664401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560C5BD5-1532-4087-ACF7-85710DC69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本日のセミナー構成</a:t>
            </a:r>
            <a:endParaRPr lang="en-US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ED23190D-575C-49DE-8293-87C3C1C8D77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3</a:t>
            </a:fld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2157A59B-D50E-FFE7-AC40-D385F9D5C388}"/>
              </a:ext>
            </a:extLst>
          </p:cNvPr>
          <p:cNvSpPr txBox="1"/>
          <p:nvPr/>
        </p:nvSpPr>
        <p:spPr>
          <a:xfrm>
            <a:off x="8438687" y="5503574"/>
            <a:ext cx="3117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/>
              <a:t>（ビジネス・技術開発展開）</a:t>
            </a: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80117A50-2F00-C9D5-BC32-81D67AB71810}"/>
              </a:ext>
            </a:extLst>
          </p:cNvPr>
          <p:cNvSpPr/>
          <p:nvPr/>
        </p:nvSpPr>
        <p:spPr>
          <a:xfrm>
            <a:off x="8797880" y="3826463"/>
            <a:ext cx="2399407" cy="46628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dirty="0">
                <a:solidFill>
                  <a:schemeClr val="tx1"/>
                </a:solidFill>
              </a:rPr>
              <a:t>最終利用者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D8B8125C-6C30-F719-E3ED-B3608B3AE4B6}"/>
              </a:ext>
            </a:extLst>
          </p:cNvPr>
          <p:cNvSpPr txBox="1"/>
          <p:nvPr/>
        </p:nvSpPr>
        <p:spPr>
          <a:xfrm>
            <a:off x="8692887" y="4325451"/>
            <a:ext cx="2609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/>
              <a:t>（社内業務での活用）</a:t>
            </a:r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DE5BCD0B-4511-8BA5-03CC-50A5ED7C5792}"/>
              </a:ext>
            </a:extLst>
          </p:cNvPr>
          <p:cNvSpPr/>
          <p:nvPr/>
        </p:nvSpPr>
        <p:spPr>
          <a:xfrm>
            <a:off x="8775496" y="2517957"/>
            <a:ext cx="2444175" cy="46628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dirty="0">
                <a:solidFill>
                  <a:schemeClr val="tx1"/>
                </a:solidFill>
              </a:rPr>
              <a:t>共通基盤</a:t>
            </a:r>
          </a:p>
        </p:txBody>
      </p:sp>
      <p:grpSp>
        <p:nvGrpSpPr>
          <p:cNvPr id="21" name="グループ化 20">
            <a:extLst>
              <a:ext uri="{FF2B5EF4-FFF2-40B4-BE49-F238E27FC236}">
                <a16:creationId xmlns:a16="http://schemas.microsoft.com/office/drawing/2014/main" id="{A8A03225-926D-19DC-1262-A4A7E76CB5BF}"/>
              </a:ext>
            </a:extLst>
          </p:cNvPr>
          <p:cNvGrpSpPr/>
          <p:nvPr/>
        </p:nvGrpSpPr>
        <p:grpSpPr>
          <a:xfrm>
            <a:off x="8273372" y="4979328"/>
            <a:ext cx="3448423" cy="471253"/>
            <a:chOff x="7176565" y="3349811"/>
            <a:chExt cx="3134930" cy="471253"/>
          </a:xfrm>
        </p:grpSpPr>
        <p:sp>
          <p:nvSpPr>
            <p:cNvPr id="23" name="正方形/長方形 22">
              <a:extLst>
                <a:ext uri="{FF2B5EF4-FFF2-40B4-BE49-F238E27FC236}">
                  <a16:creationId xmlns:a16="http://schemas.microsoft.com/office/drawing/2014/main" id="{C5F01E89-BACC-04D1-C3A6-4AABC57AB7BA}"/>
                </a:ext>
              </a:extLst>
            </p:cNvPr>
            <p:cNvSpPr/>
            <p:nvPr/>
          </p:nvSpPr>
          <p:spPr>
            <a:xfrm>
              <a:off x="8735839" y="3354158"/>
              <a:ext cx="1575656" cy="466281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24" name="正方形/長方形 23">
              <a:extLst>
                <a:ext uri="{FF2B5EF4-FFF2-40B4-BE49-F238E27FC236}">
                  <a16:creationId xmlns:a16="http://schemas.microsoft.com/office/drawing/2014/main" id="{AE0A35EB-7CFF-E9C5-AB0A-32F78183D8C2}"/>
                </a:ext>
              </a:extLst>
            </p:cNvPr>
            <p:cNvSpPr/>
            <p:nvPr/>
          </p:nvSpPr>
          <p:spPr>
            <a:xfrm>
              <a:off x="7176565" y="3354783"/>
              <a:ext cx="1559275" cy="466281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25" name="正方形/長方形 24">
              <a:extLst>
                <a:ext uri="{FF2B5EF4-FFF2-40B4-BE49-F238E27FC236}">
                  <a16:creationId xmlns:a16="http://schemas.microsoft.com/office/drawing/2014/main" id="{81F20FD9-49EF-E2B7-A778-76AFC6FFBA5D}"/>
                </a:ext>
              </a:extLst>
            </p:cNvPr>
            <p:cNvSpPr/>
            <p:nvPr/>
          </p:nvSpPr>
          <p:spPr>
            <a:xfrm>
              <a:off x="7176566" y="3349811"/>
              <a:ext cx="3134929" cy="46628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2000" dirty="0">
                  <a:solidFill>
                    <a:schemeClr val="tx1"/>
                  </a:solidFill>
                </a:rPr>
                <a:t>開発者／</a:t>
              </a:r>
              <a:r>
                <a:rPr kumimoji="1" lang="en-US" altLang="ja-JP" sz="2000" dirty="0">
                  <a:solidFill>
                    <a:schemeClr val="tx1"/>
                  </a:solidFill>
                </a:rPr>
                <a:t>AI</a:t>
              </a:r>
              <a:r>
                <a:rPr kumimoji="1" lang="ja-JP" altLang="en-US" sz="2000" dirty="0">
                  <a:solidFill>
                    <a:schemeClr val="tx1"/>
                  </a:solidFill>
                </a:rPr>
                <a:t>サービスプロバイダ</a:t>
              </a:r>
            </a:p>
          </p:txBody>
        </p:sp>
      </p:grpSp>
      <p:graphicFrame>
        <p:nvGraphicFramePr>
          <p:cNvPr id="9" name="表 9">
            <a:extLst>
              <a:ext uri="{FF2B5EF4-FFF2-40B4-BE49-F238E27FC236}">
                <a16:creationId xmlns:a16="http://schemas.microsoft.com/office/drawing/2014/main" id="{03FE9BCE-3681-C83C-986B-CFA3EBCFE7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4038550"/>
              </p:ext>
            </p:extLst>
          </p:nvPr>
        </p:nvGraphicFramePr>
        <p:xfrm>
          <a:off x="400050" y="1280597"/>
          <a:ext cx="7210425" cy="44039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7289">
                  <a:extLst>
                    <a:ext uri="{9D8B030D-6E8A-4147-A177-3AD203B41FA5}">
                      <a16:colId xmlns:a16="http://schemas.microsoft.com/office/drawing/2014/main" val="1832472273"/>
                    </a:ext>
                  </a:extLst>
                </a:gridCol>
                <a:gridCol w="3239861">
                  <a:extLst>
                    <a:ext uri="{9D8B030D-6E8A-4147-A177-3AD203B41FA5}">
                      <a16:colId xmlns:a16="http://schemas.microsoft.com/office/drawing/2014/main" val="2157302007"/>
                    </a:ext>
                  </a:extLst>
                </a:gridCol>
                <a:gridCol w="3343275">
                  <a:extLst>
                    <a:ext uri="{9D8B030D-6E8A-4147-A177-3AD203B41FA5}">
                      <a16:colId xmlns:a16="http://schemas.microsoft.com/office/drawing/2014/main" val="1761439035"/>
                    </a:ext>
                  </a:extLst>
                </a:gridCol>
              </a:tblGrid>
              <a:tr h="733992">
                <a:tc>
                  <a:txBody>
                    <a:bodyPr/>
                    <a:lstStyle/>
                    <a:p>
                      <a:r>
                        <a:rPr kumimoji="1" lang="en-US" altLang="ja-JP" sz="2000" dirty="0"/>
                        <a:t>#</a:t>
                      </a:r>
                      <a:endParaRPr kumimoji="1" lang="ja-JP" altLang="en-US" sz="2000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2000" dirty="0"/>
                        <a:t>題目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2000" dirty="0"/>
                        <a:t>講演者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33929137"/>
                  </a:ext>
                </a:extLst>
              </a:tr>
              <a:tr h="733992">
                <a:tc>
                  <a:txBody>
                    <a:bodyPr/>
                    <a:lstStyle/>
                    <a:p>
                      <a:r>
                        <a:rPr kumimoji="1" lang="en-US" altLang="ja-JP" sz="2000" dirty="0"/>
                        <a:t>1. </a:t>
                      </a:r>
                      <a:endParaRPr kumimoji="1" lang="ja-JP" altLang="en-US" sz="2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2000" dirty="0"/>
                        <a:t>概要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2000" dirty="0"/>
                        <a:t>MKHQ INVC </a:t>
                      </a:r>
                      <a:r>
                        <a:rPr kumimoji="1" lang="ja-JP" altLang="en-US" sz="2000" dirty="0"/>
                        <a:t>熊谷 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3631216"/>
                  </a:ext>
                </a:extLst>
              </a:tr>
              <a:tr h="733992">
                <a:tc>
                  <a:txBody>
                    <a:bodyPr/>
                    <a:lstStyle/>
                    <a:p>
                      <a:r>
                        <a:rPr kumimoji="1" lang="en-US" altLang="ja-JP" sz="2000" dirty="0"/>
                        <a:t>2. </a:t>
                      </a:r>
                      <a:endParaRPr kumimoji="1" lang="ja-JP" altLang="en-US" sz="2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2000" dirty="0"/>
                        <a:t>技術解説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2000" dirty="0"/>
                        <a:t>MKHQ INVC </a:t>
                      </a:r>
                      <a:r>
                        <a:rPr kumimoji="1" lang="ja-JP" altLang="en-US" sz="2000" dirty="0"/>
                        <a:t>中林 暁男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2632864"/>
                  </a:ext>
                </a:extLst>
              </a:tr>
              <a:tr h="733992">
                <a:tc>
                  <a:txBody>
                    <a:bodyPr/>
                    <a:lstStyle/>
                    <a:p>
                      <a:r>
                        <a:rPr kumimoji="1" lang="en-US" altLang="ja-JP" sz="2000" dirty="0"/>
                        <a:t>3.</a:t>
                      </a:r>
                      <a:endParaRPr kumimoji="1" lang="ja-JP" altLang="en-US" sz="2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2000" dirty="0"/>
                        <a:t>実装への活用例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2000" dirty="0"/>
                        <a:t>YPHQ SSC </a:t>
                      </a:r>
                      <a:r>
                        <a:rPr kumimoji="1" lang="ja-JP" altLang="en-US" sz="2000" dirty="0"/>
                        <a:t>平澤 卓也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2787765"/>
                  </a:ext>
                </a:extLst>
              </a:tr>
              <a:tr h="733992">
                <a:tc>
                  <a:txBody>
                    <a:bodyPr/>
                    <a:lstStyle/>
                    <a:p>
                      <a:r>
                        <a:rPr kumimoji="1" lang="en-US" altLang="ja-JP" sz="2000" dirty="0"/>
                        <a:t>4.</a:t>
                      </a:r>
                      <a:endParaRPr kumimoji="1" lang="ja-JP" altLang="en-US" sz="2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2000" dirty="0"/>
                        <a:t>アイディア壁打ちへの活用例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2000" dirty="0"/>
                        <a:t>MKHQ INVC </a:t>
                      </a:r>
                      <a:r>
                        <a:rPr kumimoji="1" lang="ja-JP" altLang="en-US" sz="2000" dirty="0"/>
                        <a:t>内田 幸宏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1212783"/>
                  </a:ext>
                </a:extLst>
              </a:tr>
              <a:tr h="733992">
                <a:tc>
                  <a:txBody>
                    <a:bodyPr/>
                    <a:lstStyle/>
                    <a:p>
                      <a:r>
                        <a:rPr kumimoji="1" lang="en-US" altLang="ja-JP" sz="2000" dirty="0"/>
                        <a:t>5.</a:t>
                      </a:r>
                      <a:endParaRPr kumimoji="1" lang="ja-JP" altLang="en-US" sz="2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2000" dirty="0"/>
                        <a:t>特許の考え方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2000" dirty="0"/>
                        <a:t>MKHQ INVC </a:t>
                      </a:r>
                      <a:r>
                        <a:rPr kumimoji="1" lang="ja-JP" altLang="en-US" sz="2000" dirty="0"/>
                        <a:t>植村 英生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44377307"/>
                  </a:ext>
                </a:extLst>
              </a:tr>
            </a:tbl>
          </a:graphicData>
        </a:graphic>
      </p:graphicFrame>
      <p:sp>
        <p:nvSpPr>
          <p:cNvPr id="10" name="右中かっこ 9">
            <a:extLst>
              <a:ext uri="{FF2B5EF4-FFF2-40B4-BE49-F238E27FC236}">
                <a16:creationId xmlns:a16="http://schemas.microsoft.com/office/drawing/2014/main" id="{15A67382-EF02-B476-C2EC-BEDC268567DA}"/>
              </a:ext>
            </a:extLst>
          </p:cNvPr>
          <p:cNvSpPr/>
          <p:nvPr/>
        </p:nvSpPr>
        <p:spPr>
          <a:xfrm>
            <a:off x="7772360" y="2008286"/>
            <a:ext cx="262886" cy="1439764"/>
          </a:xfrm>
          <a:prstGeom prst="rightBrac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右中かっこ 10">
            <a:extLst>
              <a:ext uri="{FF2B5EF4-FFF2-40B4-BE49-F238E27FC236}">
                <a16:creationId xmlns:a16="http://schemas.microsoft.com/office/drawing/2014/main" id="{E71AFCDD-ED00-375E-81FF-E5D819E0ACBB}"/>
              </a:ext>
            </a:extLst>
          </p:cNvPr>
          <p:cNvSpPr/>
          <p:nvPr/>
        </p:nvSpPr>
        <p:spPr>
          <a:xfrm>
            <a:off x="7772360" y="3467917"/>
            <a:ext cx="262886" cy="1439764"/>
          </a:xfrm>
          <a:prstGeom prst="rightBrac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右中かっこ 16">
            <a:extLst>
              <a:ext uri="{FF2B5EF4-FFF2-40B4-BE49-F238E27FC236}">
                <a16:creationId xmlns:a16="http://schemas.microsoft.com/office/drawing/2014/main" id="{1C9ED3B4-F08C-31FE-27FF-6F6E75335BCB}"/>
              </a:ext>
            </a:extLst>
          </p:cNvPr>
          <p:cNvSpPr/>
          <p:nvPr/>
        </p:nvSpPr>
        <p:spPr>
          <a:xfrm>
            <a:off x="7772361" y="4929460"/>
            <a:ext cx="262885" cy="755090"/>
          </a:xfrm>
          <a:prstGeom prst="rightBrac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26339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DF058F9-220C-494C-A522-7EB3101CCC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055" y="241034"/>
            <a:ext cx="11400125" cy="518094"/>
          </a:xfrm>
        </p:spPr>
        <p:txBody>
          <a:bodyPr>
            <a:normAutofit/>
          </a:bodyPr>
          <a:lstStyle/>
          <a:p>
            <a:r>
              <a:rPr lang="ja-JP" altLang="en-US" dirty="0"/>
              <a:t>１．プログラムチックなプロンプト</a:t>
            </a:r>
            <a:endParaRPr lang="en-US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7C908698-33E3-4166-A44C-D1A22B2C637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30</a:t>
            </a:fld>
            <a:endParaRPr kumimoji="1" lang="ja-JP" altLang="en-US"/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C3D46064-84A3-46E0-9781-D5150A67E7FC}"/>
              </a:ext>
            </a:extLst>
          </p:cNvPr>
          <p:cNvSpPr txBox="1"/>
          <p:nvPr/>
        </p:nvSpPr>
        <p:spPr>
          <a:xfrm>
            <a:off x="571984" y="-20412"/>
            <a:ext cx="45218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600" b="1" dirty="0">
                <a:solidFill>
                  <a:schemeClr val="bg1"/>
                </a:solidFill>
              </a:rPr>
              <a:t>補足　＞　使用例</a:t>
            </a:r>
            <a:endParaRPr kumimoji="1" lang="ja-JP" altLang="en-US" sz="1600" b="1" dirty="0">
              <a:solidFill>
                <a:schemeClr val="bg1"/>
              </a:solidFill>
            </a:endParaRPr>
          </a:p>
        </p:txBody>
      </p:sp>
      <p:sp>
        <p:nvSpPr>
          <p:cNvPr id="41" name="テキスト プレースホルダー 2">
            <a:extLst>
              <a:ext uri="{FF2B5EF4-FFF2-40B4-BE49-F238E27FC236}">
                <a16:creationId xmlns:a16="http://schemas.microsoft.com/office/drawing/2014/main" id="{AAF5E710-7B39-44CC-AE5B-F512A2591A5B}"/>
              </a:ext>
            </a:extLst>
          </p:cNvPr>
          <p:cNvSpPr txBox="1">
            <a:spLocks/>
          </p:cNvSpPr>
          <p:nvPr/>
        </p:nvSpPr>
        <p:spPr>
          <a:xfrm>
            <a:off x="341499" y="974332"/>
            <a:ext cx="11509002" cy="576746"/>
          </a:xfrm>
          <a:prstGeom prst="rect">
            <a:avLst/>
          </a:prstGeom>
        </p:spPr>
        <p:txBody>
          <a:bodyPr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n"/>
              <a:tabLst/>
              <a:defRPr kumimoji="1"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1968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01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ja-JP" altLang="en-US" sz="3200" dirty="0"/>
              <a:t>自力で改善した（汎用性が高い改善法）。</a:t>
            </a:r>
            <a:endParaRPr lang="en-US" altLang="ja-JP" sz="3200" dirty="0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502B056D-F954-4B73-BE24-91D44048E8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422" t="9585" r="13750" b="24027"/>
          <a:stretch/>
        </p:blipFill>
        <p:spPr>
          <a:xfrm>
            <a:off x="1985832" y="1569999"/>
            <a:ext cx="4948367" cy="3432974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13DBDC73-6082-4820-B3AC-59E5BAB370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578" t="11070" r="12735" b="20694"/>
          <a:stretch/>
        </p:blipFill>
        <p:spPr>
          <a:xfrm>
            <a:off x="7143300" y="1551077"/>
            <a:ext cx="4879584" cy="3424781"/>
          </a:xfrm>
          <a:prstGeom prst="rect">
            <a:avLst/>
          </a:prstGeom>
        </p:spPr>
      </p:pic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5E40065A-82C0-40FF-8A86-BE258AD1267E}"/>
              </a:ext>
            </a:extLst>
          </p:cNvPr>
          <p:cNvSpPr txBox="1"/>
          <p:nvPr/>
        </p:nvSpPr>
        <p:spPr>
          <a:xfrm>
            <a:off x="2237487" y="5211912"/>
            <a:ext cx="85534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b="0" i="0" dirty="0">
                <a:effectLst/>
                <a:latin typeface="Söhne Mono"/>
              </a:rPr>
              <a:t>テンプレート</a:t>
            </a:r>
            <a:r>
              <a:rPr lang="en-US" altLang="ja-JP" b="0" i="0" dirty="0">
                <a:effectLst/>
                <a:latin typeface="Söhne Mono"/>
              </a:rPr>
              <a:t>: </a:t>
            </a:r>
            <a:r>
              <a:rPr lang="ja-JP" altLang="en-US" b="0" i="0" dirty="0">
                <a:effectLst/>
                <a:latin typeface="Söhne Mono"/>
              </a:rPr>
              <a:t>ある場所に来た主人公が、不気味なものを見つける。</a:t>
            </a:r>
            <a:endParaRPr lang="en-US" altLang="ja-JP" b="0" i="0" dirty="0">
              <a:effectLst/>
              <a:latin typeface="Söhne Mono"/>
            </a:endParaRPr>
          </a:p>
          <a:p>
            <a:r>
              <a:rPr lang="ja-JP" altLang="en-US" b="0" i="0" dirty="0">
                <a:effectLst/>
                <a:latin typeface="Söhne Mono"/>
              </a:rPr>
              <a:t> 生成された文章</a:t>
            </a:r>
            <a:r>
              <a:rPr lang="en-US" altLang="ja-JP" b="0" i="0" dirty="0">
                <a:effectLst/>
                <a:latin typeface="Söhne Mono"/>
              </a:rPr>
              <a:t>: </a:t>
            </a:r>
            <a:r>
              <a:rPr lang="ja-JP" altLang="en-US" b="0" i="0" dirty="0">
                <a:effectLst/>
                <a:latin typeface="Söhne Mono"/>
              </a:rPr>
              <a:t>暗闇の中、主人公が</a:t>
            </a:r>
            <a:r>
              <a:rPr lang="ja-JP" altLang="en-US" b="0" i="0" dirty="0">
                <a:solidFill>
                  <a:schemeClr val="accent4"/>
                </a:solidFill>
                <a:effectLst/>
                <a:latin typeface="Söhne Mono"/>
              </a:rPr>
              <a:t>恐る恐る</a:t>
            </a:r>
            <a:r>
              <a:rPr lang="ja-JP" altLang="en-US" b="0" i="0" dirty="0">
                <a:effectLst/>
                <a:latin typeface="Söhne Mono"/>
              </a:rPr>
              <a:t>進む。</a:t>
            </a:r>
            <a:r>
              <a:rPr lang="ja-JP" altLang="en-US" b="0" i="0" dirty="0">
                <a:solidFill>
                  <a:schemeClr val="accent4"/>
                </a:solidFill>
                <a:effectLst/>
                <a:latin typeface="Söhne Mono"/>
              </a:rPr>
              <a:t>しかし、彼は決して立ち止まらなかった。すると、</a:t>
            </a:r>
            <a:r>
              <a:rPr lang="ja-JP" altLang="en-US" b="0" i="0" dirty="0">
                <a:effectLst/>
                <a:latin typeface="Söhne Mono"/>
              </a:rPr>
              <a:t>彼の前には</a:t>
            </a:r>
            <a:r>
              <a:rPr lang="ja-JP" altLang="en-US" b="0" i="0" dirty="0">
                <a:solidFill>
                  <a:schemeClr val="accent4"/>
                </a:solidFill>
                <a:effectLst/>
                <a:latin typeface="Söhne Mono"/>
              </a:rPr>
              <a:t>不気味な黒ずくめの</a:t>
            </a:r>
            <a:r>
              <a:rPr lang="ja-JP" altLang="en-US" b="0" i="0" dirty="0">
                <a:effectLst/>
                <a:latin typeface="Söhne Mono"/>
              </a:rPr>
              <a:t>人物が、</a:t>
            </a:r>
            <a:r>
              <a:rPr lang="ja-JP" altLang="en-US" b="0" i="0" dirty="0">
                <a:solidFill>
                  <a:schemeClr val="accent4"/>
                </a:solidFill>
                <a:effectLst/>
                <a:latin typeface="Söhne Mono"/>
              </a:rPr>
              <a:t>不吉な空気を漂わせて</a:t>
            </a:r>
            <a:r>
              <a:rPr lang="ja-JP" altLang="en-US" b="0" i="0" dirty="0">
                <a:effectLst/>
                <a:latin typeface="Söhne Mono"/>
              </a:rPr>
              <a:t>現れた。 </a:t>
            </a:r>
            <a:endParaRPr kumimoji="1" lang="ja-JP" altLang="en-US" dirty="0"/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8975AA8A-B563-4A2B-AD3F-032C95E6F917}"/>
              </a:ext>
            </a:extLst>
          </p:cNvPr>
          <p:cNvSpPr/>
          <p:nvPr/>
        </p:nvSpPr>
        <p:spPr>
          <a:xfrm>
            <a:off x="581509" y="1596510"/>
            <a:ext cx="1404324" cy="490039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b="1" dirty="0">
                <a:solidFill>
                  <a:schemeClr val="bg1"/>
                </a:solidFill>
              </a:rPr>
              <a:t>出力全体</a:t>
            </a:r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196422D1-5E7B-41AE-BE68-98268EE1AB3A}"/>
              </a:ext>
            </a:extLst>
          </p:cNvPr>
          <p:cNvSpPr/>
          <p:nvPr/>
        </p:nvSpPr>
        <p:spPr>
          <a:xfrm>
            <a:off x="581509" y="5151558"/>
            <a:ext cx="1404324" cy="490039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b="1" dirty="0">
                <a:solidFill>
                  <a:schemeClr val="bg1"/>
                </a:solidFill>
              </a:rPr>
              <a:t>最終出力</a:t>
            </a: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580CA63D-CCBC-490A-B5D8-F03A0BA06835}"/>
              </a:ext>
            </a:extLst>
          </p:cNvPr>
          <p:cNvSpPr txBox="1"/>
          <p:nvPr/>
        </p:nvSpPr>
        <p:spPr>
          <a:xfrm>
            <a:off x="9389875" y="5027246"/>
            <a:ext cx="2802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b="1" dirty="0">
                <a:solidFill>
                  <a:schemeClr val="accent4"/>
                </a:solidFill>
              </a:rPr>
              <a:t>ルーチンで改善された点</a:t>
            </a:r>
          </a:p>
        </p:txBody>
      </p:sp>
    </p:spTree>
    <p:extLst>
      <p:ext uri="{BB962C8B-B14F-4D97-AF65-F5344CB8AC3E}">
        <p14:creationId xmlns:p14="http://schemas.microsoft.com/office/powerpoint/2010/main" val="32867584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DF058F9-220C-494C-A522-7EB3101CCC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055" y="241034"/>
            <a:ext cx="11400125" cy="518094"/>
          </a:xfrm>
        </p:spPr>
        <p:txBody>
          <a:bodyPr>
            <a:normAutofit/>
          </a:bodyPr>
          <a:lstStyle/>
          <a:p>
            <a:r>
              <a:rPr lang="ja-JP" altLang="en-US" dirty="0"/>
              <a:t>２．言葉遊び</a:t>
            </a:r>
            <a:endParaRPr lang="en-US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7C908698-33E3-4166-A44C-D1A22B2C637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31</a:t>
            </a:fld>
            <a:endParaRPr kumimoji="1" lang="ja-JP" altLang="en-US"/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C3D46064-84A3-46E0-9781-D5150A67E7FC}"/>
              </a:ext>
            </a:extLst>
          </p:cNvPr>
          <p:cNvSpPr txBox="1"/>
          <p:nvPr/>
        </p:nvSpPr>
        <p:spPr>
          <a:xfrm>
            <a:off x="571984" y="-20412"/>
            <a:ext cx="45218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600" b="1" dirty="0">
                <a:solidFill>
                  <a:schemeClr val="bg1"/>
                </a:solidFill>
              </a:rPr>
              <a:t>補足　＞　使用例</a:t>
            </a:r>
            <a:endParaRPr kumimoji="1" lang="ja-JP" altLang="en-US" sz="1600" b="1" dirty="0">
              <a:solidFill>
                <a:schemeClr val="bg1"/>
              </a:solidFill>
            </a:endParaRPr>
          </a:p>
        </p:txBody>
      </p:sp>
      <p:sp>
        <p:nvSpPr>
          <p:cNvPr id="41" name="テキスト プレースホルダー 2">
            <a:extLst>
              <a:ext uri="{FF2B5EF4-FFF2-40B4-BE49-F238E27FC236}">
                <a16:creationId xmlns:a16="http://schemas.microsoft.com/office/drawing/2014/main" id="{AAF5E710-7B39-44CC-AE5B-F512A2591A5B}"/>
              </a:ext>
            </a:extLst>
          </p:cNvPr>
          <p:cNvSpPr txBox="1">
            <a:spLocks/>
          </p:cNvSpPr>
          <p:nvPr/>
        </p:nvSpPr>
        <p:spPr>
          <a:xfrm>
            <a:off x="341499" y="974332"/>
            <a:ext cx="11509002" cy="576746"/>
          </a:xfrm>
          <a:prstGeom prst="rect">
            <a:avLst/>
          </a:prstGeom>
        </p:spPr>
        <p:txBody>
          <a:bodyPr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n"/>
              <a:tabLst/>
              <a:defRPr kumimoji="1"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1968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01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ja-JP" altLang="en-US" sz="3200" dirty="0"/>
              <a:t>水平思考ゲーム</a:t>
            </a:r>
            <a:r>
              <a:rPr lang="ja-JP" altLang="en-US" sz="2800" dirty="0"/>
              <a:t>（ウミガメのスープ）</a:t>
            </a:r>
            <a:r>
              <a:rPr lang="ja-JP" altLang="en-US" sz="3200" dirty="0"/>
              <a:t>で遊んでみた。</a:t>
            </a:r>
            <a:endParaRPr lang="en-US" altLang="ja-JP" sz="3200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FD39612B-82AF-43AB-9C5F-B6DF6475F256}"/>
              </a:ext>
            </a:extLst>
          </p:cNvPr>
          <p:cNvSpPr txBox="1"/>
          <p:nvPr/>
        </p:nvSpPr>
        <p:spPr>
          <a:xfrm>
            <a:off x="9296400" y="1461422"/>
            <a:ext cx="28021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000" dirty="0"/>
              <a:t>(GPT ver. 3.5</a:t>
            </a:r>
            <a:r>
              <a:rPr kumimoji="1" lang="ja-JP" altLang="en-US" sz="2000" dirty="0"/>
              <a:t>、無料版</a:t>
            </a:r>
            <a:r>
              <a:rPr kumimoji="1" lang="en-US" altLang="ja-JP" sz="2000" dirty="0"/>
              <a:t>)</a:t>
            </a:r>
            <a:endParaRPr kumimoji="1" lang="ja-JP" altLang="en-US" sz="2000" dirty="0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EF17DFE2-BC5B-443A-BE32-B34BCED2EF1E}"/>
              </a:ext>
            </a:extLst>
          </p:cNvPr>
          <p:cNvSpPr txBox="1"/>
          <p:nvPr/>
        </p:nvSpPr>
        <p:spPr>
          <a:xfrm>
            <a:off x="8652021" y="3228945"/>
            <a:ext cx="34099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000" dirty="0"/>
              <a:t>ルールを教えた後、出題</a:t>
            </a:r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63C7FBB8-67BB-4022-AEF9-964CE51C583F}"/>
              </a:ext>
            </a:extLst>
          </p:cNvPr>
          <p:cNvSpPr/>
          <p:nvPr/>
        </p:nvSpPr>
        <p:spPr>
          <a:xfrm>
            <a:off x="341499" y="1661475"/>
            <a:ext cx="962025" cy="490039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b="1" dirty="0">
                <a:solidFill>
                  <a:schemeClr val="bg1"/>
                </a:solidFill>
              </a:rPr>
              <a:t>入力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8D91B78B-5131-4C58-8CDC-75AB297637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515" t="11070" r="15000" b="28417"/>
          <a:stretch/>
        </p:blipFill>
        <p:spPr>
          <a:xfrm>
            <a:off x="2388404" y="1551077"/>
            <a:ext cx="6659972" cy="4013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0461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DF058F9-220C-494C-A522-7EB3101CCC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055" y="241034"/>
            <a:ext cx="11400125" cy="518094"/>
          </a:xfrm>
        </p:spPr>
        <p:txBody>
          <a:bodyPr>
            <a:normAutofit/>
          </a:bodyPr>
          <a:lstStyle/>
          <a:p>
            <a:r>
              <a:rPr lang="ja-JP" altLang="en-US" dirty="0"/>
              <a:t>２．言葉遊び</a:t>
            </a:r>
            <a:endParaRPr lang="en-US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7C908698-33E3-4166-A44C-D1A22B2C637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32</a:t>
            </a:fld>
            <a:endParaRPr kumimoji="1" lang="ja-JP" altLang="en-US"/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C3D46064-84A3-46E0-9781-D5150A67E7FC}"/>
              </a:ext>
            </a:extLst>
          </p:cNvPr>
          <p:cNvSpPr txBox="1"/>
          <p:nvPr/>
        </p:nvSpPr>
        <p:spPr>
          <a:xfrm>
            <a:off x="571984" y="-20412"/>
            <a:ext cx="45218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600" b="1" dirty="0">
                <a:solidFill>
                  <a:schemeClr val="bg1"/>
                </a:solidFill>
              </a:rPr>
              <a:t>補足　＞　使用例</a:t>
            </a:r>
            <a:endParaRPr kumimoji="1" lang="ja-JP" altLang="en-US" sz="1600" b="1" dirty="0">
              <a:solidFill>
                <a:schemeClr val="bg1"/>
              </a:solidFill>
            </a:endParaRPr>
          </a:p>
        </p:txBody>
      </p:sp>
      <p:sp>
        <p:nvSpPr>
          <p:cNvPr id="41" name="テキスト プレースホルダー 2">
            <a:extLst>
              <a:ext uri="{FF2B5EF4-FFF2-40B4-BE49-F238E27FC236}">
                <a16:creationId xmlns:a16="http://schemas.microsoft.com/office/drawing/2014/main" id="{AAF5E710-7B39-44CC-AE5B-F512A2591A5B}"/>
              </a:ext>
            </a:extLst>
          </p:cNvPr>
          <p:cNvSpPr txBox="1">
            <a:spLocks/>
          </p:cNvSpPr>
          <p:nvPr/>
        </p:nvSpPr>
        <p:spPr>
          <a:xfrm>
            <a:off x="341499" y="974332"/>
            <a:ext cx="11509002" cy="576746"/>
          </a:xfrm>
          <a:prstGeom prst="rect">
            <a:avLst/>
          </a:prstGeom>
        </p:spPr>
        <p:txBody>
          <a:bodyPr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n"/>
              <a:tabLst/>
              <a:defRPr kumimoji="1"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1968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01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ja-JP" altLang="en-US" sz="3200" dirty="0"/>
              <a:t>すぐにルールを破って、最後まで遊べなかった。</a:t>
            </a:r>
            <a:endParaRPr lang="en-US" altLang="ja-JP" sz="3200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FD39612B-82AF-43AB-9C5F-B6DF6475F256}"/>
              </a:ext>
            </a:extLst>
          </p:cNvPr>
          <p:cNvSpPr txBox="1"/>
          <p:nvPr/>
        </p:nvSpPr>
        <p:spPr>
          <a:xfrm>
            <a:off x="9296400" y="1461422"/>
            <a:ext cx="28021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000" dirty="0"/>
              <a:t>(GPT ver. 3.5</a:t>
            </a:r>
            <a:r>
              <a:rPr kumimoji="1" lang="ja-JP" altLang="en-US" sz="2000" dirty="0"/>
              <a:t>、無料版</a:t>
            </a:r>
            <a:r>
              <a:rPr kumimoji="1" lang="en-US" altLang="ja-JP" sz="2000" dirty="0"/>
              <a:t>)</a:t>
            </a:r>
            <a:endParaRPr kumimoji="1" lang="ja-JP" altLang="en-US" sz="2000" dirty="0"/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8975AA8A-B563-4A2B-AD3F-032C95E6F917}"/>
              </a:ext>
            </a:extLst>
          </p:cNvPr>
          <p:cNvSpPr/>
          <p:nvPr/>
        </p:nvSpPr>
        <p:spPr>
          <a:xfrm>
            <a:off x="287524" y="1616512"/>
            <a:ext cx="1404324" cy="490039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b="1" dirty="0">
                <a:solidFill>
                  <a:schemeClr val="bg1"/>
                </a:solidFill>
              </a:rPr>
              <a:t>出力一部</a:t>
            </a: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CAC6B0A9-8827-4C59-AFD8-652ED03487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460" t="14551" r="15810" b="30582"/>
          <a:stretch/>
        </p:blipFill>
        <p:spPr>
          <a:xfrm>
            <a:off x="154792" y="2261910"/>
            <a:ext cx="5712608" cy="3163620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7E240951-5FE6-44B2-9829-40E63F41AE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188" t="11069" r="13750" b="24003"/>
          <a:stretch/>
        </p:blipFill>
        <p:spPr>
          <a:xfrm>
            <a:off x="6095999" y="2261910"/>
            <a:ext cx="5512823" cy="3408936"/>
          </a:xfrm>
          <a:prstGeom prst="rect">
            <a:avLst/>
          </a:prstGeom>
        </p:spPr>
      </p:pic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36831F81-8E15-4248-8F4E-D5E9D276D78E}"/>
              </a:ext>
            </a:extLst>
          </p:cNvPr>
          <p:cNvSpPr txBox="1"/>
          <p:nvPr/>
        </p:nvSpPr>
        <p:spPr>
          <a:xfrm>
            <a:off x="4686300" y="5741702"/>
            <a:ext cx="7307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b="1" dirty="0">
                <a:solidFill>
                  <a:schemeClr val="accent4"/>
                </a:solidFill>
              </a:rPr>
              <a:t>「ルール違反ですよね？」と指摘すると認めるため、正しさを検証していない。</a:t>
            </a:r>
          </a:p>
        </p:txBody>
      </p:sp>
    </p:spTree>
    <p:extLst>
      <p:ext uri="{BB962C8B-B14F-4D97-AF65-F5344CB8AC3E}">
        <p14:creationId xmlns:p14="http://schemas.microsoft.com/office/powerpoint/2010/main" val="40013337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DF058F9-220C-494C-A522-7EB3101CCC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055" y="241034"/>
            <a:ext cx="11400125" cy="518094"/>
          </a:xfrm>
        </p:spPr>
        <p:txBody>
          <a:bodyPr>
            <a:normAutofit/>
          </a:bodyPr>
          <a:lstStyle/>
          <a:p>
            <a:r>
              <a:rPr lang="ja-JP" altLang="en-US" dirty="0"/>
              <a:t>３．会話一連の文脈から指摘（結城先生の使用例）</a:t>
            </a:r>
            <a:endParaRPr lang="en-US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7C908698-33E3-4166-A44C-D1A22B2C637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33</a:t>
            </a:fld>
            <a:endParaRPr kumimoji="1" lang="ja-JP" altLang="en-US"/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C3D46064-84A3-46E0-9781-D5150A67E7FC}"/>
              </a:ext>
            </a:extLst>
          </p:cNvPr>
          <p:cNvSpPr txBox="1"/>
          <p:nvPr/>
        </p:nvSpPr>
        <p:spPr>
          <a:xfrm>
            <a:off x="571984" y="-20412"/>
            <a:ext cx="45218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600" b="1" dirty="0">
                <a:solidFill>
                  <a:schemeClr val="bg1"/>
                </a:solidFill>
              </a:rPr>
              <a:t>補足　＞　使用例</a:t>
            </a:r>
            <a:endParaRPr kumimoji="1" lang="ja-JP" altLang="en-US" sz="1600" b="1" dirty="0">
              <a:solidFill>
                <a:schemeClr val="bg1"/>
              </a:solidFill>
            </a:endParaRPr>
          </a:p>
        </p:txBody>
      </p:sp>
      <p:sp>
        <p:nvSpPr>
          <p:cNvPr id="41" name="テキスト プレースホルダー 2">
            <a:extLst>
              <a:ext uri="{FF2B5EF4-FFF2-40B4-BE49-F238E27FC236}">
                <a16:creationId xmlns:a16="http://schemas.microsoft.com/office/drawing/2014/main" id="{AAF5E710-7B39-44CC-AE5B-F512A2591A5B}"/>
              </a:ext>
            </a:extLst>
          </p:cNvPr>
          <p:cNvSpPr txBox="1">
            <a:spLocks/>
          </p:cNvSpPr>
          <p:nvPr/>
        </p:nvSpPr>
        <p:spPr>
          <a:xfrm>
            <a:off x="341499" y="974332"/>
            <a:ext cx="11509002" cy="576746"/>
          </a:xfrm>
          <a:prstGeom prst="rect">
            <a:avLst/>
          </a:prstGeom>
        </p:spPr>
        <p:txBody>
          <a:bodyPr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n"/>
              <a:tabLst/>
              <a:defRPr kumimoji="1"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1968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01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ja-JP" altLang="en-US" sz="3200" dirty="0"/>
              <a:t>単体の入力ではなく、文脈自体を理解した。</a:t>
            </a:r>
            <a:endParaRPr lang="en-US" altLang="ja-JP" sz="3200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FD39612B-82AF-43AB-9C5F-B6DF6475F256}"/>
              </a:ext>
            </a:extLst>
          </p:cNvPr>
          <p:cNvSpPr txBox="1"/>
          <p:nvPr/>
        </p:nvSpPr>
        <p:spPr>
          <a:xfrm>
            <a:off x="9205656" y="1150968"/>
            <a:ext cx="28021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000" dirty="0"/>
              <a:t>(GPT ver. 3.5</a:t>
            </a:r>
            <a:r>
              <a:rPr kumimoji="1" lang="ja-JP" altLang="en-US" sz="2000" dirty="0"/>
              <a:t>、無料版</a:t>
            </a:r>
            <a:r>
              <a:rPr kumimoji="1" lang="en-US" altLang="ja-JP" sz="2000" dirty="0"/>
              <a:t>)</a:t>
            </a:r>
            <a:endParaRPr kumimoji="1" lang="ja-JP" altLang="en-US" sz="2000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D4C9784B-F9E0-4930-A329-4BCC748F1B96}"/>
              </a:ext>
            </a:extLst>
          </p:cNvPr>
          <p:cNvSpPr txBox="1"/>
          <p:nvPr/>
        </p:nvSpPr>
        <p:spPr>
          <a:xfrm>
            <a:off x="4575174" y="5676564"/>
            <a:ext cx="77184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/>
              <a:t>https://gist.github.com/hyuki/f7218870ae47847eab066545b8b51d05</a:t>
            </a: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37A0FC0F-6733-422B-A85D-12071F90CA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562" t="25755" r="12674" b="17227"/>
          <a:stretch/>
        </p:blipFill>
        <p:spPr>
          <a:xfrm>
            <a:off x="1477475" y="1594852"/>
            <a:ext cx="9237049" cy="3910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1022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DF058F9-220C-494C-A522-7EB3101CCC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055" y="241034"/>
            <a:ext cx="11400125" cy="518094"/>
          </a:xfrm>
        </p:spPr>
        <p:txBody>
          <a:bodyPr>
            <a:normAutofit/>
          </a:bodyPr>
          <a:lstStyle/>
          <a:p>
            <a:r>
              <a:rPr lang="ja-JP" altLang="en-US" dirty="0"/>
              <a:t>人間対応の変化</a:t>
            </a:r>
            <a:endParaRPr lang="en-US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7C908698-33E3-4166-A44C-D1A22B2C637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34</a:t>
            </a:fld>
            <a:endParaRPr kumimoji="1" lang="ja-JP" altLang="en-US"/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C3D46064-84A3-46E0-9781-D5150A67E7FC}"/>
              </a:ext>
            </a:extLst>
          </p:cNvPr>
          <p:cNvSpPr txBox="1"/>
          <p:nvPr/>
        </p:nvSpPr>
        <p:spPr>
          <a:xfrm>
            <a:off x="571984" y="-20412"/>
            <a:ext cx="45218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600" b="1" dirty="0">
                <a:solidFill>
                  <a:schemeClr val="bg1"/>
                </a:solidFill>
              </a:rPr>
              <a:t>補足</a:t>
            </a:r>
            <a:endParaRPr kumimoji="1" lang="ja-JP" altLang="en-US" sz="1600" b="1" dirty="0">
              <a:solidFill>
                <a:schemeClr val="bg1"/>
              </a:solidFill>
            </a:endParaRPr>
          </a:p>
        </p:txBody>
      </p:sp>
      <p:sp>
        <p:nvSpPr>
          <p:cNvPr id="41" name="テキスト プレースホルダー 2">
            <a:extLst>
              <a:ext uri="{FF2B5EF4-FFF2-40B4-BE49-F238E27FC236}">
                <a16:creationId xmlns:a16="http://schemas.microsoft.com/office/drawing/2014/main" id="{AAF5E710-7B39-44CC-AE5B-F512A2591A5B}"/>
              </a:ext>
            </a:extLst>
          </p:cNvPr>
          <p:cNvSpPr txBox="1">
            <a:spLocks/>
          </p:cNvSpPr>
          <p:nvPr/>
        </p:nvSpPr>
        <p:spPr>
          <a:xfrm>
            <a:off x="341499" y="1021957"/>
            <a:ext cx="11509002" cy="576746"/>
          </a:xfrm>
          <a:prstGeom prst="rect">
            <a:avLst/>
          </a:prstGeom>
        </p:spPr>
        <p:txBody>
          <a:bodyPr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n"/>
              <a:tabLst/>
              <a:defRPr kumimoji="1"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1968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01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ja-JP" altLang="en-US" sz="3200" dirty="0"/>
              <a:t>人間が良いモデルを作る立場から、入力を工夫する立場へ変化</a:t>
            </a:r>
            <a:endParaRPr lang="en-US" altLang="ja-JP" sz="2800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2C473DD4-41F4-47A2-8CEF-509EBE89A2AC}"/>
              </a:ext>
            </a:extLst>
          </p:cNvPr>
          <p:cNvSpPr txBox="1"/>
          <p:nvPr/>
        </p:nvSpPr>
        <p:spPr>
          <a:xfrm>
            <a:off x="814087" y="1805784"/>
            <a:ext cx="34578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b="1" dirty="0">
                <a:solidFill>
                  <a:schemeClr val="accent1"/>
                </a:solidFill>
              </a:rPr>
              <a:t>Prompt</a:t>
            </a:r>
            <a:r>
              <a:rPr kumimoji="1" lang="ja-JP" altLang="en-US" sz="2400" b="1" dirty="0">
                <a:solidFill>
                  <a:schemeClr val="accent1"/>
                </a:solidFill>
              </a:rPr>
              <a:t> </a:t>
            </a:r>
            <a:r>
              <a:rPr kumimoji="1" lang="en-US" altLang="ja-JP" sz="2400" b="1" dirty="0">
                <a:solidFill>
                  <a:schemeClr val="accent1"/>
                </a:solidFill>
              </a:rPr>
              <a:t>Engineering</a:t>
            </a:r>
            <a:endParaRPr kumimoji="1" lang="ja-JP" altLang="en-US" sz="2400" b="1" dirty="0">
              <a:solidFill>
                <a:schemeClr val="accent1"/>
              </a:solidFill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AEBD796E-9779-43D7-9373-18FA7DC47897}"/>
              </a:ext>
            </a:extLst>
          </p:cNvPr>
          <p:cNvSpPr txBox="1"/>
          <p:nvPr/>
        </p:nvSpPr>
        <p:spPr>
          <a:xfrm>
            <a:off x="1227792" y="4153649"/>
            <a:ext cx="34578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000" dirty="0"/>
              <a:t>Prompt</a:t>
            </a:r>
            <a:r>
              <a:rPr kumimoji="1" lang="ja-JP" altLang="en-US" sz="2000" dirty="0"/>
              <a:t> </a:t>
            </a:r>
            <a:r>
              <a:rPr kumimoji="1" lang="en-US" altLang="ja-JP" sz="2000" dirty="0"/>
              <a:t>Engineering Guide</a:t>
            </a:r>
          </a:p>
          <a:p>
            <a:pPr algn="ctr"/>
            <a:r>
              <a:rPr kumimoji="1" lang="ja-JP" altLang="en-US" sz="2000" dirty="0"/>
              <a:t>（日本語版もリリース）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14444093-A333-44C7-BF42-C6D186C10132}"/>
              </a:ext>
            </a:extLst>
          </p:cNvPr>
          <p:cNvSpPr txBox="1"/>
          <p:nvPr/>
        </p:nvSpPr>
        <p:spPr>
          <a:xfrm>
            <a:off x="6962476" y="4117007"/>
            <a:ext cx="34578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000" dirty="0"/>
              <a:t>Prompt</a:t>
            </a:r>
            <a:r>
              <a:rPr kumimoji="1" lang="ja-JP" altLang="en-US" sz="2000" dirty="0"/>
              <a:t> </a:t>
            </a:r>
            <a:r>
              <a:rPr kumimoji="1" lang="en-US" altLang="ja-JP" sz="2000" dirty="0"/>
              <a:t>Engineer</a:t>
            </a:r>
            <a:r>
              <a:rPr kumimoji="1" lang="ja-JP" altLang="en-US" sz="2000" dirty="0"/>
              <a:t>という職種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5991DFBF-05FA-4B34-9F8C-DE2BF8EA5818}"/>
              </a:ext>
            </a:extLst>
          </p:cNvPr>
          <p:cNvSpPr txBox="1"/>
          <p:nvPr/>
        </p:nvSpPr>
        <p:spPr>
          <a:xfrm>
            <a:off x="1504015" y="2423290"/>
            <a:ext cx="78781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b="1" dirty="0"/>
              <a:t>AI</a:t>
            </a:r>
            <a:r>
              <a:rPr kumimoji="1" lang="ja-JP" altLang="en-US" sz="2000" b="1" dirty="0"/>
              <a:t>の性能を引き出すために、</a:t>
            </a:r>
            <a:r>
              <a:rPr kumimoji="1" lang="en-US" altLang="ja-JP" sz="2000" b="1" dirty="0"/>
              <a:t>Prompt</a:t>
            </a:r>
            <a:r>
              <a:rPr kumimoji="1" lang="ja-JP" altLang="en-US" sz="2000" b="1" dirty="0"/>
              <a:t>（指示文）を工夫する作業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BE3BEA0D-5194-4B14-B150-8AF1D40EDAA4}"/>
              </a:ext>
            </a:extLst>
          </p:cNvPr>
          <p:cNvSpPr txBox="1"/>
          <p:nvPr/>
        </p:nvSpPr>
        <p:spPr>
          <a:xfrm>
            <a:off x="1504014" y="2957008"/>
            <a:ext cx="89163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/>
              <a:t>例：</a:t>
            </a:r>
            <a:r>
              <a:rPr kumimoji="1" lang="en-US" altLang="ja-JP" sz="2000" dirty="0"/>
              <a:t> “Let’s think step by step”</a:t>
            </a:r>
            <a:r>
              <a:rPr kumimoji="1" lang="ja-JP" altLang="en-US" sz="2000" dirty="0"/>
              <a:t>を付けるだけで、回答精度が飛躍的に向上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2833E682-66D0-42B3-A5D9-B9F99A7579D4}"/>
              </a:ext>
            </a:extLst>
          </p:cNvPr>
          <p:cNvSpPr txBox="1"/>
          <p:nvPr/>
        </p:nvSpPr>
        <p:spPr>
          <a:xfrm>
            <a:off x="4271960" y="1852279"/>
            <a:ext cx="29375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/>
              <a:t>（近年のホットな分野）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6527134E-94EE-4C88-B369-96608AEB1008}"/>
              </a:ext>
            </a:extLst>
          </p:cNvPr>
          <p:cNvSpPr txBox="1"/>
          <p:nvPr/>
        </p:nvSpPr>
        <p:spPr>
          <a:xfrm>
            <a:off x="1382906" y="5651377"/>
            <a:ext cx="37109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ja-JP" b="0" i="0" dirty="0">
                <a:effectLst/>
                <a:latin typeface="-apple-system"/>
                <a:hlinkClick r:id="rId2" tooltip="https://www.promptingguide.ai/jp"/>
              </a:rPr>
              <a:t>https://www.promptingguide.ai/jp</a:t>
            </a:r>
            <a:endParaRPr lang="en-US" altLang="ja-JP" b="0" i="0" dirty="0">
              <a:effectLst/>
              <a:latin typeface="-apple-system"/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5D5D032A-D25D-4A7B-8D6E-548800D97B81}"/>
              </a:ext>
            </a:extLst>
          </p:cNvPr>
          <p:cNvSpPr txBox="1"/>
          <p:nvPr/>
        </p:nvSpPr>
        <p:spPr>
          <a:xfrm>
            <a:off x="5962181" y="5707963"/>
            <a:ext cx="54011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200" dirty="0"/>
              <a:t>https://www.bloomberg.co.jp/news/articles/2023-03-31/RSB6Z3T1UM0Y01</a:t>
            </a: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EBC2993F-C7C8-4156-A291-1AB915DE81C3}"/>
              </a:ext>
            </a:extLst>
          </p:cNvPr>
          <p:cNvSpPr txBox="1"/>
          <p:nvPr/>
        </p:nvSpPr>
        <p:spPr>
          <a:xfrm>
            <a:off x="6226343" y="4868388"/>
            <a:ext cx="569083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ja-JP" altLang="en-US" b="1" i="0" dirty="0">
                <a:solidFill>
                  <a:srgbClr val="000000"/>
                </a:solidFill>
                <a:effectLst/>
                <a:latin typeface="inherit"/>
              </a:rPr>
              <a:t>プロンプトエンジニアの需要急増、年俸</a:t>
            </a:r>
            <a:r>
              <a:rPr lang="en-US" altLang="ja-JP" b="1" i="0" dirty="0">
                <a:solidFill>
                  <a:srgbClr val="000000"/>
                </a:solidFill>
                <a:effectLst/>
                <a:latin typeface="inherit"/>
              </a:rPr>
              <a:t>4500</a:t>
            </a:r>
            <a:r>
              <a:rPr lang="ja-JP" altLang="en-US" b="1" i="0" dirty="0">
                <a:solidFill>
                  <a:srgbClr val="000000"/>
                </a:solidFill>
                <a:effectLst/>
                <a:latin typeface="inherit"/>
              </a:rPr>
              <a:t>万円の求人も－</a:t>
            </a:r>
            <a:r>
              <a:rPr lang="en-US" altLang="ja-JP" b="1" i="0" dirty="0" err="1">
                <a:solidFill>
                  <a:srgbClr val="000000"/>
                </a:solidFill>
                <a:effectLst/>
                <a:latin typeface="inherit"/>
              </a:rPr>
              <a:t>ChatGPT</a:t>
            </a:r>
            <a:r>
              <a:rPr lang="ja-JP" altLang="en-US" b="1" i="0" dirty="0">
                <a:solidFill>
                  <a:srgbClr val="000000"/>
                </a:solidFill>
                <a:effectLst/>
                <a:latin typeface="inherit"/>
              </a:rPr>
              <a:t>ブームで</a:t>
            </a:r>
            <a:endParaRPr lang="ja-JP" altLang="en-US" b="1" i="0" dirty="0">
              <a:solidFill>
                <a:srgbClr val="000000"/>
              </a:solidFill>
              <a:effectLst/>
              <a:latin typeface="Hiragino Kaku Gothic Pro"/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7092E329-F21A-43F5-8B16-0C098D88A18F}"/>
              </a:ext>
            </a:extLst>
          </p:cNvPr>
          <p:cNvSpPr txBox="1"/>
          <p:nvPr/>
        </p:nvSpPr>
        <p:spPr>
          <a:xfrm>
            <a:off x="852187" y="4868388"/>
            <a:ext cx="475232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ja-JP" altLang="en-US" b="1" i="0" dirty="0">
                <a:solidFill>
                  <a:srgbClr val="000000"/>
                </a:solidFill>
                <a:effectLst/>
                <a:latin typeface="inherit"/>
              </a:rPr>
              <a:t>プロンプトの枠組み</a:t>
            </a:r>
            <a:endParaRPr lang="en-US" altLang="ja-JP" b="1" i="0" dirty="0">
              <a:solidFill>
                <a:srgbClr val="000000"/>
              </a:solidFill>
              <a:effectLst/>
              <a:latin typeface="inherit"/>
            </a:endParaRPr>
          </a:p>
          <a:p>
            <a:pPr algn="l" fontAlgn="base"/>
            <a:r>
              <a:rPr lang="ja-JP" altLang="en-US" b="1" i="0" dirty="0">
                <a:solidFill>
                  <a:srgbClr val="000000"/>
                </a:solidFill>
                <a:effectLst/>
                <a:latin typeface="inherit"/>
              </a:rPr>
              <a:t>（箇条書きにして依頼内容を明確にする）</a:t>
            </a:r>
            <a:endParaRPr lang="ja-JP" altLang="en-US" b="1" i="0" dirty="0">
              <a:solidFill>
                <a:srgbClr val="000000"/>
              </a:solidFill>
              <a:effectLst/>
              <a:latin typeface="Hiragino Kaku Gothic Pro"/>
            </a:endParaRPr>
          </a:p>
        </p:txBody>
      </p:sp>
    </p:spTree>
    <p:extLst>
      <p:ext uri="{BB962C8B-B14F-4D97-AF65-F5344CB8AC3E}">
        <p14:creationId xmlns:p14="http://schemas.microsoft.com/office/powerpoint/2010/main" val="38686653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DF058F9-220C-494C-A522-7EB3101CCC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055" y="241034"/>
            <a:ext cx="11400125" cy="518094"/>
          </a:xfrm>
        </p:spPr>
        <p:txBody>
          <a:bodyPr>
            <a:normAutofit/>
          </a:bodyPr>
          <a:lstStyle/>
          <a:p>
            <a:r>
              <a:rPr lang="ja-JP" altLang="en-US" dirty="0"/>
              <a:t>全部は対応できない</a:t>
            </a:r>
            <a:endParaRPr lang="en-US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7C908698-33E3-4166-A44C-D1A22B2C637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35</a:t>
            </a:fld>
            <a:endParaRPr kumimoji="1" lang="ja-JP" altLang="en-US"/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C3D46064-84A3-46E0-9781-D5150A67E7FC}"/>
              </a:ext>
            </a:extLst>
          </p:cNvPr>
          <p:cNvSpPr txBox="1"/>
          <p:nvPr/>
        </p:nvSpPr>
        <p:spPr>
          <a:xfrm>
            <a:off x="571984" y="-20412"/>
            <a:ext cx="45218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600" b="1" dirty="0">
                <a:solidFill>
                  <a:schemeClr val="bg1"/>
                </a:solidFill>
              </a:rPr>
              <a:t>補足</a:t>
            </a:r>
            <a:endParaRPr kumimoji="1" lang="ja-JP" altLang="en-US" sz="1600" b="1" dirty="0">
              <a:solidFill>
                <a:schemeClr val="bg1"/>
              </a:solidFill>
            </a:endParaRPr>
          </a:p>
        </p:txBody>
      </p:sp>
      <p:sp>
        <p:nvSpPr>
          <p:cNvPr id="41" name="テキスト プレースホルダー 2">
            <a:extLst>
              <a:ext uri="{FF2B5EF4-FFF2-40B4-BE49-F238E27FC236}">
                <a16:creationId xmlns:a16="http://schemas.microsoft.com/office/drawing/2014/main" id="{AAF5E710-7B39-44CC-AE5B-F512A2591A5B}"/>
              </a:ext>
            </a:extLst>
          </p:cNvPr>
          <p:cNvSpPr txBox="1">
            <a:spLocks/>
          </p:cNvSpPr>
          <p:nvPr/>
        </p:nvSpPr>
        <p:spPr>
          <a:xfrm>
            <a:off x="341499" y="1021957"/>
            <a:ext cx="11509002" cy="576746"/>
          </a:xfrm>
          <a:prstGeom prst="rect">
            <a:avLst/>
          </a:prstGeom>
        </p:spPr>
        <p:txBody>
          <a:bodyPr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n"/>
              <a:tabLst/>
              <a:defRPr kumimoji="1"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1968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01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ja-JP" altLang="en-US" sz="3200" dirty="0"/>
              <a:t>専用モデルも選択肢に入れておく</a:t>
            </a:r>
            <a:endParaRPr lang="en-US" altLang="ja-JP" sz="2800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2C473DD4-41F4-47A2-8CEF-509EBE89A2AC}"/>
              </a:ext>
            </a:extLst>
          </p:cNvPr>
          <p:cNvSpPr txBox="1"/>
          <p:nvPr/>
        </p:nvSpPr>
        <p:spPr>
          <a:xfrm>
            <a:off x="1632286" y="1831649"/>
            <a:ext cx="83308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>
                <a:solidFill>
                  <a:schemeClr val="accent1"/>
                </a:solidFill>
              </a:rPr>
              <a:t>単体の事実を引き出すのはまだ弱い</a:t>
            </a:r>
            <a:endParaRPr kumimoji="1" lang="en-US" altLang="ja-JP" sz="2400" b="1" dirty="0">
              <a:solidFill>
                <a:schemeClr val="accent1"/>
              </a:solidFill>
            </a:endParaRPr>
          </a:p>
          <a:p>
            <a:r>
              <a:rPr kumimoji="1" lang="ja-JP" altLang="en-US" sz="2400" b="1" dirty="0">
                <a:solidFill>
                  <a:schemeClr val="accent1"/>
                </a:solidFill>
              </a:rPr>
              <a:t>（単なる検索、正式な規則自体を学んでいるわけではないため）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BE3BEA0D-5194-4B14-B150-8AF1D40EDAA4}"/>
              </a:ext>
            </a:extLst>
          </p:cNvPr>
          <p:cNvSpPr txBox="1"/>
          <p:nvPr/>
        </p:nvSpPr>
        <p:spPr>
          <a:xfrm>
            <a:off x="2010746" y="2831911"/>
            <a:ext cx="42948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/>
              <a:t>例：</a:t>
            </a:r>
            <a:r>
              <a:rPr kumimoji="1" lang="en-US" altLang="ja-JP" sz="2000" dirty="0"/>
              <a:t> </a:t>
            </a:r>
            <a:r>
              <a:rPr kumimoji="1" lang="ja-JP" altLang="en-US" sz="2000" dirty="0"/>
              <a:t>歴史、文献検索、数式の答えなど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6E436E86-74E6-479F-805A-CCAE2FA22145}"/>
              </a:ext>
            </a:extLst>
          </p:cNvPr>
          <p:cNvSpPr txBox="1"/>
          <p:nvPr/>
        </p:nvSpPr>
        <p:spPr>
          <a:xfrm>
            <a:off x="4525344" y="4786335"/>
            <a:ext cx="38350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000" dirty="0"/>
              <a:t>数式の計算、科学知識に特化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EFD4076C-4B38-4024-9C2E-FCEFDF55EC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4127" y="4131854"/>
            <a:ext cx="2857500" cy="333375"/>
          </a:xfrm>
          <a:prstGeom prst="rect">
            <a:avLst/>
          </a:prstGeom>
        </p:spPr>
      </p:pic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5DDBAA6A-1C43-43E2-924D-996B221DFCD5}"/>
              </a:ext>
            </a:extLst>
          </p:cNvPr>
          <p:cNvSpPr txBox="1"/>
          <p:nvPr/>
        </p:nvSpPr>
        <p:spPr>
          <a:xfrm>
            <a:off x="5153995" y="5362794"/>
            <a:ext cx="25777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/>
              <a:t>https://ja.wolframalpha.com/</a:t>
            </a:r>
            <a:endParaRPr kumimoji="1" lang="ja-JP" altLang="en-US" sz="1400" dirty="0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E0704073-0354-47EB-A1C1-2CF5A90D6279}"/>
              </a:ext>
            </a:extLst>
          </p:cNvPr>
          <p:cNvSpPr txBox="1"/>
          <p:nvPr/>
        </p:nvSpPr>
        <p:spPr>
          <a:xfrm>
            <a:off x="8916370" y="5362793"/>
            <a:ext cx="25777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/>
              <a:t>https://www.chatpdf.com/</a:t>
            </a:r>
            <a:endParaRPr kumimoji="1" lang="ja-JP" altLang="en-US" sz="1400" dirty="0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277582FE-0BA2-4DC4-8A5C-CA914F7481F6}"/>
              </a:ext>
            </a:extLst>
          </p:cNvPr>
          <p:cNvSpPr txBox="1"/>
          <p:nvPr/>
        </p:nvSpPr>
        <p:spPr>
          <a:xfrm>
            <a:off x="8235307" y="4793418"/>
            <a:ext cx="39398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000" dirty="0"/>
              <a:t>pdf</a:t>
            </a:r>
            <a:r>
              <a:rPr kumimoji="1" lang="ja-JP" altLang="en-US" sz="2000" dirty="0"/>
              <a:t>形式の論文、マニュアルの理解</a:t>
            </a: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78A04349-A1B0-43CB-8E95-81B3E46D4E6C}"/>
              </a:ext>
            </a:extLst>
          </p:cNvPr>
          <p:cNvSpPr txBox="1"/>
          <p:nvPr/>
        </p:nvSpPr>
        <p:spPr>
          <a:xfrm>
            <a:off x="9213409" y="4098486"/>
            <a:ext cx="20217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000" dirty="0" err="1"/>
              <a:t>ChatPDF</a:t>
            </a:r>
            <a:endParaRPr kumimoji="1" lang="ja-JP" altLang="en-US" sz="2000" dirty="0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F880DD06-FD14-4F6D-97E7-61F3289D4C12}"/>
              </a:ext>
            </a:extLst>
          </p:cNvPr>
          <p:cNvSpPr txBox="1"/>
          <p:nvPr/>
        </p:nvSpPr>
        <p:spPr>
          <a:xfrm>
            <a:off x="713207" y="5800943"/>
            <a:ext cx="288559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400" dirty="0"/>
              <a:t>https://www.perplexity.ai/</a:t>
            </a:r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24492883-16C6-4878-818D-5580858978E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987" r="39763" b="87992"/>
          <a:stretch/>
        </p:blipFill>
        <p:spPr>
          <a:xfrm>
            <a:off x="1117777" y="3652614"/>
            <a:ext cx="2076450" cy="479240"/>
          </a:xfrm>
          <a:prstGeom prst="rect">
            <a:avLst/>
          </a:prstGeom>
        </p:spPr>
      </p:pic>
      <p:pic>
        <p:nvPicPr>
          <p:cNvPr id="22" name="図 21">
            <a:extLst>
              <a:ext uri="{FF2B5EF4-FFF2-40B4-BE49-F238E27FC236}">
                <a16:creationId xmlns:a16="http://schemas.microsoft.com/office/drawing/2014/main" id="{C797B77C-44F3-4AD5-AE69-7757E842ED7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594" t="14882" r="18665" b="58910"/>
          <a:stretch/>
        </p:blipFill>
        <p:spPr>
          <a:xfrm>
            <a:off x="239639" y="4551931"/>
            <a:ext cx="4038784" cy="1247146"/>
          </a:xfrm>
          <a:prstGeom prst="rect">
            <a:avLst/>
          </a:prstGeom>
        </p:spPr>
      </p:pic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1D10EC8C-7D55-472D-9430-8F0F8635DC2A}"/>
              </a:ext>
            </a:extLst>
          </p:cNvPr>
          <p:cNvSpPr txBox="1"/>
          <p:nvPr/>
        </p:nvSpPr>
        <p:spPr>
          <a:xfrm>
            <a:off x="341499" y="4196049"/>
            <a:ext cx="38350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000" dirty="0"/>
              <a:t>文献引用しながら回答</a:t>
            </a: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1A9101D3-2BB1-42BA-92F8-9B721AB3FC34}"/>
              </a:ext>
            </a:extLst>
          </p:cNvPr>
          <p:cNvSpPr txBox="1"/>
          <p:nvPr/>
        </p:nvSpPr>
        <p:spPr>
          <a:xfrm>
            <a:off x="6565900" y="2766696"/>
            <a:ext cx="54496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000" dirty="0"/>
              <a:t>※</a:t>
            </a:r>
            <a:r>
              <a:rPr kumimoji="1" lang="ja-JP" altLang="en-US" sz="2000" dirty="0"/>
              <a:t>ただし、</a:t>
            </a:r>
            <a:r>
              <a:rPr kumimoji="1" lang="en-US" altLang="ja-JP" sz="2000" dirty="0"/>
              <a:t>GPT ver. 4.0</a:t>
            </a:r>
            <a:r>
              <a:rPr kumimoji="1" lang="ja-JP" altLang="en-US" sz="2000" dirty="0"/>
              <a:t> 有料版は改善されている</a:t>
            </a:r>
          </a:p>
        </p:txBody>
      </p:sp>
    </p:spTree>
    <p:extLst>
      <p:ext uri="{BB962C8B-B14F-4D97-AF65-F5344CB8AC3E}">
        <p14:creationId xmlns:p14="http://schemas.microsoft.com/office/powerpoint/2010/main" val="39642780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DF058F9-220C-494C-A522-7EB3101CCC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055" y="241034"/>
            <a:ext cx="11400125" cy="518094"/>
          </a:xfrm>
        </p:spPr>
        <p:txBody>
          <a:bodyPr>
            <a:normAutofit/>
          </a:bodyPr>
          <a:lstStyle/>
          <a:p>
            <a:r>
              <a:rPr lang="ja-JP" altLang="en-US" dirty="0"/>
              <a:t>今後の展望を聞いた１</a:t>
            </a:r>
            <a:endParaRPr lang="en-US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7C908698-33E3-4166-A44C-D1A22B2C637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36</a:t>
            </a:fld>
            <a:endParaRPr kumimoji="1" lang="ja-JP" altLang="en-US"/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C3D46064-84A3-46E0-9781-D5150A67E7FC}"/>
              </a:ext>
            </a:extLst>
          </p:cNvPr>
          <p:cNvSpPr txBox="1"/>
          <p:nvPr/>
        </p:nvSpPr>
        <p:spPr>
          <a:xfrm>
            <a:off x="571984" y="-20412"/>
            <a:ext cx="45218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600" b="1" dirty="0">
                <a:solidFill>
                  <a:schemeClr val="bg1"/>
                </a:solidFill>
              </a:rPr>
              <a:t>補足</a:t>
            </a:r>
            <a:endParaRPr kumimoji="1" lang="ja-JP" altLang="en-US" sz="1600" b="1" dirty="0">
              <a:solidFill>
                <a:schemeClr val="bg1"/>
              </a:solidFill>
            </a:endParaRP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7E549D39-F519-45E3-A585-FDEAF74A5A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812" t="11070" r="13958" b="21667"/>
          <a:stretch/>
        </p:blipFill>
        <p:spPr>
          <a:xfrm>
            <a:off x="70897" y="1000757"/>
            <a:ext cx="6030476" cy="3918473"/>
          </a:xfrm>
          <a:prstGeom prst="rect">
            <a:avLst/>
          </a:prstGeom>
        </p:spPr>
      </p:pic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0E4FCCA8-2F62-498E-83E9-78A084BCC8A8}"/>
              </a:ext>
            </a:extLst>
          </p:cNvPr>
          <p:cNvSpPr txBox="1"/>
          <p:nvPr/>
        </p:nvSpPr>
        <p:spPr>
          <a:xfrm>
            <a:off x="-360600" y="5083674"/>
            <a:ext cx="68934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000" dirty="0"/>
              <a:t>Prompt engineering</a:t>
            </a:r>
            <a:r>
              <a:rPr kumimoji="1" lang="ja-JP" altLang="en-US" sz="2000" dirty="0"/>
              <a:t>自体も自動化する可能性を指摘</a:t>
            </a: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DD26859C-3901-4A68-8AFB-BB04FF058B9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231" t="11367" r="13290" b="17666"/>
          <a:stretch/>
        </p:blipFill>
        <p:spPr>
          <a:xfrm>
            <a:off x="6217117" y="1020573"/>
            <a:ext cx="5838454" cy="3918473"/>
          </a:xfrm>
          <a:prstGeom prst="rect">
            <a:avLst/>
          </a:prstGeom>
        </p:spPr>
      </p:pic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F3A3FD60-2237-4A99-A0B7-68A778C1B2FB}"/>
              </a:ext>
            </a:extLst>
          </p:cNvPr>
          <p:cNvSpPr txBox="1"/>
          <p:nvPr/>
        </p:nvSpPr>
        <p:spPr>
          <a:xfrm>
            <a:off x="7284800" y="5093758"/>
            <a:ext cx="3903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000" dirty="0"/>
              <a:t>代替される職業・役割を提示</a:t>
            </a:r>
          </a:p>
        </p:txBody>
      </p:sp>
    </p:spTree>
    <p:extLst>
      <p:ext uri="{BB962C8B-B14F-4D97-AF65-F5344CB8AC3E}">
        <p14:creationId xmlns:p14="http://schemas.microsoft.com/office/powerpoint/2010/main" val="22191188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DF058F9-220C-494C-A522-7EB3101CCC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055" y="241034"/>
            <a:ext cx="11400125" cy="518094"/>
          </a:xfrm>
        </p:spPr>
        <p:txBody>
          <a:bodyPr>
            <a:normAutofit/>
          </a:bodyPr>
          <a:lstStyle/>
          <a:p>
            <a:r>
              <a:rPr lang="ja-JP" altLang="en-US" dirty="0"/>
              <a:t>今後の展望を聞いた２</a:t>
            </a:r>
            <a:endParaRPr lang="en-US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7C908698-33E3-4166-A44C-D1A22B2C637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37</a:t>
            </a:fld>
            <a:endParaRPr kumimoji="1" lang="ja-JP" altLang="en-US"/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C3D46064-84A3-46E0-9781-D5150A67E7FC}"/>
              </a:ext>
            </a:extLst>
          </p:cNvPr>
          <p:cNvSpPr txBox="1"/>
          <p:nvPr/>
        </p:nvSpPr>
        <p:spPr>
          <a:xfrm>
            <a:off x="571984" y="-20412"/>
            <a:ext cx="45218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600" b="1" dirty="0">
                <a:solidFill>
                  <a:schemeClr val="bg1"/>
                </a:solidFill>
              </a:rPr>
              <a:t>補足</a:t>
            </a:r>
            <a:endParaRPr kumimoji="1" lang="ja-JP" altLang="en-US" sz="1600" b="1" dirty="0">
              <a:solidFill>
                <a:schemeClr val="bg1"/>
              </a:solidFill>
            </a:endParaRP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0E4FCCA8-2F62-498E-83E9-78A084BCC8A8}"/>
              </a:ext>
            </a:extLst>
          </p:cNvPr>
          <p:cNvSpPr txBox="1"/>
          <p:nvPr/>
        </p:nvSpPr>
        <p:spPr>
          <a:xfrm>
            <a:off x="896700" y="5083674"/>
            <a:ext cx="4284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000" dirty="0"/>
              <a:t>プライバシーやセキュリティの懸念を指摘</a:t>
            </a: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F3A3FD60-2237-4A99-A0B7-68A778C1B2FB}"/>
              </a:ext>
            </a:extLst>
          </p:cNvPr>
          <p:cNvSpPr txBox="1"/>
          <p:nvPr/>
        </p:nvSpPr>
        <p:spPr>
          <a:xfrm>
            <a:off x="7102362" y="5083674"/>
            <a:ext cx="3903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000" dirty="0"/>
              <a:t>期待される職業を提示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6125548D-F0F0-49D9-B5B7-A16A662550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021" t="11070" r="13229" b="17778"/>
          <a:stretch/>
        </p:blipFill>
        <p:spPr>
          <a:xfrm>
            <a:off x="34829" y="963764"/>
            <a:ext cx="5838454" cy="3977459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9C8D7358-C2FA-4FCC-A1CB-0A9E256F0C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188" t="8451" r="8229" b="17777"/>
          <a:stretch/>
        </p:blipFill>
        <p:spPr>
          <a:xfrm>
            <a:off x="5984516" y="899394"/>
            <a:ext cx="6190393" cy="3977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79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FC8421F-CAD6-450B-B17C-237217A27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アジェンダ</a:t>
            </a: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56049B0A-2A79-476D-AE90-B7F449C01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4</a:t>
            </a:fld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C99F7BBF-2393-4F65-BAE8-78DC78E982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ja-JP" altLang="en-US" dirty="0"/>
              <a:t>生成系</a:t>
            </a:r>
            <a:r>
              <a:rPr kumimoji="1" lang="en-US" altLang="ja-JP" dirty="0"/>
              <a:t>AI</a:t>
            </a:r>
            <a:r>
              <a:rPr kumimoji="1" lang="ja-JP" altLang="en-US" dirty="0"/>
              <a:t>サービス</a:t>
            </a:r>
            <a:endParaRPr kumimoji="1" lang="en-US" altLang="ja-JP" dirty="0"/>
          </a:p>
          <a:p>
            <a:r>
              <a:rPr kumimoji="1" lang="en-US" altLang="ja-JP" dirty="0" err="1"/>
              <a:t>ChatGPT</a:t>
            </a:r>
            <a:endParaRPr kumimoji="1" lang="en-US" altLang="ja-JP" dirty="0"/>
          </a:p>
          <a:p>
            <a:r>
              <a:rPr kumimoji="1" lang="ja-JP" altLang="en-US" dirty="0"/>
              <a:t>注意点と今後の展開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1049045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吹き出し: 四角形 59">
            <a:extLst>
              <a:ext uri="{FF2B5EF4-FFF2-40B4-BE49-F238E27FC236}">
                <a16:creationId xmlns:a16="http://schemas.microsoft.com/office/drawing/2014/main" id="{A72D517B-7DF0-3023-01AD-477B0D60EE9D}"/>
              </a:ext>
            </a:extLst>
          </p:cNvPr>
          <p:cNvSpPr/>
          <p:nvPr/>
        </p:nvSpPr>
        <p:spPr>
          <a:xfrm>
            <a:off x="7097418" y="4240660"/>
            <a:ext cx="4579570" cy="1673597"/>
          </a:xfrm>
          <a:prstGeom prst="wedgeRectCallout">
            <a:avLst>
              <a:gd name="adj1" fmla="val -54743"/>
              <a:gd name="adj2" fmla="val 1283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7" name="吹き出し: 四角形 26">
            <a:extLst>
              <a:ext uri="{FF2B5EF4-FFF2-40B4-BE49-F238E27FC236}">
                <a16:creationId xmlns:a16="http://schemas.microsoft.com/office/drawing/2014/main" id="{0240D528-3538-3FE1-96F1-AB1FFFF173BD}"/>
              </a:ext>
            </a:extLst>
          </p:cNvPr>
          <p:cNvSpPr/>
          <p:nvPr/>
        </p:nvSpPr>
        <p:spPr>
          <a:xfrm>
            <a:off x="7128987" y="2197126"/>
            <a:ext cx="4579570" cy="1673597"/>
          </a:xfrm>
          <a:prstGeom prst="wedgeRectCallout">
            <a:avLst>
              <a:gd name="adj1" fmla="val -55106"/>
              <a:gd name="adj2" fmla="val 33195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3DF058F9-220C-494C-A522-7EB3101CCC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055" y="241034"/>
            <a:ext cx="11400125" cy="518094"/>
          </a:xfrm>
        </p:spPr>
        <p:txBody>
          <a:bodyPr/>
          <a:lstStyle/>
          <a:p>
            <a:r>
              <a:rPr lang="ja-JP" altLang="en-US" dirty="0"/>
              <a:t>生成系</a:t>
            </a:r>
            <a:r>
              <a:rPr lang="en-US" altLang="ja-JP" dirty="0"/>
              <a:t>AI</a:t>
            </a:r>
            <a:endParaRPr lang="en-US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7C908698-33E3-4166-A44C-D1A22B2C637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5</a:t>
            </a:fld>
            <a:endParaRPr kumimoji="1" lang="ja-JP" altLang="en-US"/>
          </a:p>
        </p:txBody>
      </p:sp>
      <p:sp>
        <p:nvSpPr>
          <p:cNvPr id="14" name="テキスト プレースホルダー 2">
            <a:extLst>
              <a:ext uri="{FF2B5EF4-FFF2-40B4-BE49-F238E27FC236}">
                <a16:creationId xmlns:a16="http://schemas.microsoft.com/office/drawing/2014/main" id="{E87AC5CB-0891-46ED-86C5-FF795F031FB1}"/>
              </a:ext>
            </a:extLst>
          </p:cNvPr>
          <p:cNvSpPr txBox="1">
            <a:spLocks/>
          </p:cNvSpPr>
          <p:nvPr/>
        </p:nvSpPr>
        <p:spPr>
          <a:xfrm>
            <a:off x="517054" y="1020575"/>
            <a:ext cx="11400125" cy="546356"/>
          </a:xfrm>
          <a:prstGeom prst="rect">
            <a:avLst/>
          </a:prstGeom>
        </p:spPr>
        <p:txBody>
          <a:bodyPr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n"/>
              <a:tabLst/>
              <a:defRPr kumimoji="1"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1968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01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ja-JP" sz="2800" dirty="0"/>
              <a:t>2014</a:t>
            </a:r>
            <a:r>
              <a:rPr lang="ja-JP" altLang="en-US" sz="2800" dirty="0"/>
              <a:t>年に生成系</a:t>
            </a:r>
            <a:r>
              <a:rPr lang="en-US" altLang="ja-JP" sz="2800" dirty="0"/>
              <a:t>AI</a:t>
            </a:r>
            <a:r>
              <a:rPr lang="ja-JP" altLang="en-US" sz="2800" dirty="0"/>
              <a:t>が登場した以降、急速に発展している。</a:t>
            </a:r>
            <a:endParaRPr lang="en-US" altLang="ja-JP" sz="2800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7E7292E2-FDCA-420C-BABF-1E6510C0104D}"/>
              </a:ext>
            </a:extLst>
          </p:cNvPr>
          <p:cNvSpPr txBox="1"/>
          <p:nvPr/>
        </p:nvSpPr>
        <p:spPr>
          <a:xfrm>
            <a:off x="571984" y="-20412"/>
            <a:ext cx="28361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1. </a:t>
            </a:r>
            <a:r>
              <a:rPr kumimoji="1" lang="ja-JP" altLang="en-US" sz="1600" b="1" dirty="0">
                <a:solidFill>
                  <a:schemeClr val="bg1"/>
                </a:solidFill>
              </a:rPr>
              <a:t>生成系</a:t>
            </a:r>
            <a:r>
              <a:rPr kumimoji="1" lang="en-US" altLang="ja-JP" sz="1600" b="1" dirty="0">
                <a:solidFill>
                  <a:schemeClr val="bg1"/>
                </a:solidFill>
              </a:rPr>
              <a:t>AI</a:t>
            </a:r>
            <a:r>
              <a:rPr kumimoji="1" lang="ja-JP" altLang="en-US" sz="1600" b="1" dirty="0">
                <a:solidFill>
                  <a:schemeClr val="bg1"/>
                </a:solidFill>
              </a:rPr>
              <a:t>サービス</a:t>
            </a:r>
          </a:p>
        </p:txBody>
      </p: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7E738832-0390-9D07-7D24-CCBEA730D526}"/>
              </a:ext>
            </a:extLst>
          </p:cNvPr>
          <p:cNvSpPr/>
          <p:nvPr/>
        </p:nvSpPr>
        <p:spPr>
          <a:xfrm>
            <a:off x="379961" y="2286839"/>
            <a:ext cx="5172945" cy="36195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A956A6BC-625C-D966-5AC3-F263616FB497}"/>
              </a:ext>
            </a:extLst>
          </p:cNvPr>
          <p:cNvSpPr/>
          <p:nvPr/>
        </p:nvSpPr>
        <p:spPr>
          <a:xfrm>
            <a:off x="637136" y="2866045"/>
            <a:ext cx="4915770" cy="304029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934DB497-FFEF-AF5E-9DC7-52E31ED89C2B}"/>
              </a:ext>
            </a:extLst>
          </p:cNvPr>
          <p:cNvSpPr txBox="1"/>
          <p:nvPr/>
        </p:nvSpPr>
        <p:spPr>
          <a:xfrm>
            <a:off x="458866" y="2391776"/>
            <a:ext cx="2226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b="1" dirty="0">
                <a:solidFill>
                  <a:schemeClr val="bg1"/>
                </a:solidFill>
              </a:rPr>
              <a:t>人工知能（</a:t>
            </a:r>
            <a:r>
              <a:rPr lang="en-US" altLang="ja-JP" b="1" dirty="0">
                <a:solidFill>
                  <a:schemeClr val="bg1"/>
                </a:solidFill>
              </a:rPr>
              <a:t>AI</a:t>
            </a:r>
            <a:r>
              <a:rPr lang="ja-JP" altLang="en-US" b="1" dirty="0">
                <a:solidFill>
                  <a:schemeClr val="bg1"/>
                </a:solidFill>
              </a:rPr>
              <a:t>）</a:t>
            </a:r>
            <a:endParaRPr kumimoji="1" lang="ja-JP" altLang="en-US" b="1" dirty="0">
              <a:solidFill>
                <a:schemeClr val="bg1"/>
              </a:solidFill>
            </a:endParaRPr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888E0CCD-2DEF-2AF3-1FCE-AA4A6F22444B}"/>
              </a:ext>
            </a:extLst>
          </p:cNvPr>
          <p:cNvSpPr txBox="1"/>
          <p:nvPr/>
        </p:nvSpPr>
        <p:spPr>
          <a:xfrm>
            <a:off x="749502" y="2990643"/>
            <a:ext cx="2226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b="1" dirty="0">
                <a:solidFill>
                  <a:schemeClr val="bg1"/>
                </a:solidFill>
              </a:rPr>
              <a:t>機械学習（</a:t>
            </a:r>
            <a:r>
              <a:rPr lang="en-US" altLang="ja-JP" b="1" dirty="0">
                <a:solidFill>
                  <a:schemeClr val="bg1"/>
                </a:solidFill>
              </a:rPr>
              <a:t>ML</a:t>
            </a:r>
            <a:r>
              <a:rPr lang="ja-JP" altLang="en-US" b="1" dirty="0">
                <a:solidFill>
                  <a:schemeClr val="bg1"/>
                </a:solidFill>
              </a:rPr>
              <a:t>）</a:t>
            </a:r>
            <a:endParaRPr kumimoji="1" lang="ja-JP" altLang="en-US" b="1" dirty="0">
              <a:solidFill>
                <a:schemeClr val="bg1"/>
              </a:solidFill>
            </a:endParaRPr>
          </a:p>
        </p:txBody>
      </p:sp>
      <p:sp>
        <p:nvSpPr>
          <p:cNvPr id="32" name="正方形/長方形 31">
            <a:extLst>
              <a:ext uri="{FF2B5EF4-FFF2-40B4-BE49-F238E27FC236}">
                <a16:creationId xmlns:a16="http://schemas.microsoft.com/office/drawing/2014/main" id="{C8489316-C05D-A495-3E6D-AD6DE11EFD1F}"/>
              </a:ext>
            </a:extLst>
          </p:cNvPr>
          <p:cNvSpPr/>
          <p:nvPr/>
        </p:nvSpPr>
        <p:spPr>
          <a:xfrm>
            <a:off x="964967" y="3484573"/>
            <a:ext cx="4587940" cy="2421766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33" name="正方形/長方形 32">
            <a:extLst>
              <a:ext uri="{FF2B5EF4-FFF2-40B4-BE49-F238E27FC236}">
                <a16:creationId xmlns:a16="http://schemas.microsoft.com/office/drawing/2014/main" id="{86AF39F8-F67F-CE59-9475-30065EFDBCC6}"/>
              </a:ext>
            </a:extLst>
          </p:cNvPr>
          <p:cNvSpPr/>
          <p:nvPr/>
        </p:nvSpPr>
        <p:spPr>
          <a:xfrm>
            <a:off x="1256261" y="4692972"/>
            <a:ext cx="4296645" cy="1213365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02874F6C-0946-AC62-7FF3-6C6FC60F6473}"/>
              </a:ext>
            </a:extLst>
          </p:cNvPr>
          <p:cNvSpPr txBox="1"/>
          <p:nvPr/>
        </p:nvSpPr>
        <p:spPr>
          <a:xfrm>
            <a:off x="964966" y="3656526"/>
            <a:ext cx="3497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b="1" dirty="0">
                <a:solidFill>
                  <a:schemeClr val="bg1"/>
                </a:solidFill>
              </a:rPr>
              <a:t>深層学習（</a:t>
            </a:r>
            <a:r>
              <a:rPr lang="en-US" altLang="ja-JP" b="1" dirty="0">
                <a:solidFill>
                  <a:schemeClr val="bg1"/>
                </a:solidFill>
              </a:rPr>
              <a:t>Deep Learning</a:t>
            </a:r>
            <a:r>
              <a:rPr lang="ja-JP" altLang="en-US" b="1" dirty="0">
                <a:solidFill>
                  <a:schemeClr val="bg1"/>
                </a:solidFill>
              </a:rPr>
              <a:t>）</a:t>
            </a:r>
            <a:endParaRPr kumimoji="1" lang="ja-JP" altLang="en-US" b="1" dirty="0">
              <a:solidFill>
                <a:schemeClr val="bg1"/>
              </a:solidFill>
            </a:endParaRPr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B7EF7617-0721-8260-5B1C-C2FE2FACB03D}"/>
              </a:ext>
            </a:extLst>
          </p:cNvPr>
          <p:cNvSpPr txBox="1"/>
          <p:nvPr/>
        </p:nvSpPr>
        <p:spPr>
          <a:xfrm>
            <a:off x="1186161" y="4801425"/>
            <a:ext cx="142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b="1" dirty="0">
                <a:solidFill>
                  <a:schemeClr val="bg1"/>
                </a:solidFill>
              </a:rPr>
              <a:t>生成系</a:t>
            </a:r>
            <a:r>
              <a:rPr lang="en-US" altLang="ja-JP" b="1" dirty="0">
                <a:solidFill>
                  <a:schemeClr val="bg1"/>
                </a:solidFill>
              </a:rPr>
              <a:t>AI</a:t>
            </a:r>
            <a:endParaRPr kumimoji="1" lang="ja-JP" altLang="en-US" b="1" dirty="0">
              <a:solidFill>
                <a:schemeClr val="bg1"/>
              </a:solidFill>
            </a:endParaRPr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E5C8DCA7-0B90-1586-9539-93C1E3744FC7}"/>
              </a:ext>
            </a:extLst>
          </p:cNvPr>
          <p:cNvSpPr txBox="1"/>
          <p:nvPr/>
        </p:nvSpPr>
        <p:spPr>
          <a:xfrm>
            <a:off x="2391975" y="2391776"/>
            <a:ext cx="1682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b="1" dirty="0">
                <a:solidFill>
                  <a:schemeClr val="bg1"/>
                </a:solidFill>
              </a:rPr>
              <a:t>1956</a:t>
            </a:r>
            <a:r>
              <a:rPr lang="ja-JP" altLang="en-US" b="1" dirty="0">
                <a:solidFill>
                  <a:schemeClr val="bg1"/>
                </a:solidFill>
              </a:rPr>
              <a:t>年～</a:t>
            </a:r>
            <a:endParaRPr kumimoji="1" lang="ja-JP" altLang="en-US" b="1" dirty="0">
              <a:solidFill>
                <a:schemeClr val="bg1"/>
              </a:solidFill>
            </a:endParaRPr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E965871D-8CAB-3195-E939-6CC56CCF873B}"/>
              </a:ext>
            </a:extLst>
          </p:cNvPr>
          <p:cNvSpPr txBox="1"/>
          <p:nvPr/>
        </p:nvSpPr>
        <p:spPr>
          <a:xfrm>
            <a:off x="2976113" y="2990643"/>
            <a:ext cx="1682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b="1" dirty="0">
                <a:solidFill>
                  <a:schemeClr val="bg1"/>
                </a:solidFill>
              </a:rPr>
              <a:t>1980</a:t>
            </a:r>
            <a:r>
              <a:rPr lang="ja-JP" altLang="en-US" b="1" dirty="0">
                <a:solidFill>
                  <a:schemeClr val="bg1"/>
                </a:solidFill>
              </a:rPr>
              <a:t>年～</a:t>
            </a:r>
            <a:endParaRPr kumimoji="1" lang="ja-JP" altLang="en-US" b="1" dirty="0">
              <a:solidFill>
                <a:schemeClr val="bg1"/>
              </a:solidFill>
            </a:endParaRPr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F38BB412-BC42-9092-B924-3C019A4CE58C}"/>
              </a:ext>
            </a:extLst>
          </p:cNvPr>
          <p:cNvSpPr txBox="1"/>
          <p:nvPr/>
        </p:nvSpPr>
        <p:spPr>
          <a:xfrm>
            <a:off x="4074541" y="3681100"/>
            <a:ext cx="1478366" cy="380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b="1" dirty="0">
                <a:solidFill>
                  <a:schemeClr val="bg1"/>
                </a:solidFill>
              </a:rPr>
              <a:t>2010</a:t>
            </a:r>
            <a:r>
              <a:rPr lang="ja-JP" altLang="en-US" b="1" dirty="0">
                <a:solidFill>
                  <a:schemeClr val="bg1"/>
                </a:solidFill>
              </a:rPr>
              <a:t>年～</a:t>
            </a:r>
            <a:endParaRPr kumimoji="1" lang="ja-JP" altLang="en-US" b="1" dirty="0">
              <a:solidFill>
                <a:schemeClr val="bg1"/>
              </a:solidFill>
            </a:endParaRPr>
          </a:p>
        </p:txBody>
      </p: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49DDE23A-31EF-4B11-E1DC-8FC533BF4F2D}"/>
              </a:ext>
            </a:extLst>
          </p:cNvPr>
          <p:cNvSpPr txBox="1"/>
          <p:nvPr/>
        </p:nvSpPr>
        <p:spPr>
          <a:xfrm>
            <a:off x="2447060" y="4805553"/>
            <a:ext cx="3239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b="1" dirty="0">
                <a:solidFill>
                  <a:schemeClr val="bg1"/>
                </a:solidFill>
              </a:rPr>
              <a:t>2014</a:t>
            </a:r>
            <a:r>
              <a:rPr lang="ja-JP" altLang="en-US" b="1" dirty="0">
                <a:solidFill>
                  <a:schemeClr val="bg1"/>
                </a:solidFill>
              </a:rPr>
              <a:t>年～</a:t>
            </a:r>
            <a:r>
              <a:rPr lang="ja-JP" altLang="en-US" sz="1400" b="1" dirty="0">
                <a:solidFill>
                  <a:schemeClr val="bg1"/>
                </a:solidFill>
              </a:rPr>
              <a:t>（サービス化は</a:t>
            </a:r>
            <a:r>
              <a:rPr lang="en-US" altLang="ja-JP" sz="1400" b="1" dirty="0">
                <a:solidFill>
                  <a:schemeClr val="bg1"/>
                </a:solidFill>
              </a:rPr>
              <a:t>2020</a:t>
            </a:r>
            <a:r>
              <a:rPr lang="ja-JP" altLang="en-US" sz="1400" b="1" dirty="0">
                <a:solidFill>
                  <a:schemeClr val="bg1"/>
                </a:solidFill>
              </a:rPr>
              <a:t>年～）</a:t>
            </a:r>
            <a:endParaRPr kumimoji="1" lang="ja-JP" altLang="en-US" sz="1400" b="1" dirty="0">
              <a:solidFill>
                <a:schemeClr val="bg1"/>
              </a:solidFill>
            </a:endParaRPr>
          </a:p>
        </p:txBody>
      </p: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BAE1B886-B87B-AD46-2D8C-AADC4D80BD79}"/>
              </a:ext>
            </a:extLst>
          </p:cNvPr>
          <p:cNvSpPr txBox="1"/>
          <p:nvPr/>
        </p:nvSpPr>
        <p:spPr>
          <a:xfrm>
            <a:off x="1214208" y="4049779"/>
            <a:ext cx="42647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600" b="1" dirty="0">
                <a:solidFill>
                  <a:schemeClr val="bg1"/>
                </a:solidFill>
              </a:rPr>
              <a:t>多層</a:t>
            </a:r>
            <a:r>
              <a:rPr kumimoji="1" lang="en-US" altLang="ja-JP" sz="1600" b="1" dirty="0">
                <a:solidFill>
                  <a:schemeClr val="bg1"/>
                </a:solidFill>
              </a:rPr>
              <a:t>NN</a:t>
            </a:r>
            <a:r>
              <a:rPr kumimoji="1" lang="ja-JP" altLang="en-US" sz="1600" b="1" dirty="0">
                <a:solidFill>
                  <a:schemeClr val="bg1"/>
                </a:solidFill>
              </a:rPr>
              <a:t>で大量データから特徴抽出し、</a:t>
            </a:r>
            <a:endParaRPr kumimoji="1" lang="en-US" altLang="ja-JP" sz="1600" b="1" dirty="0">
              <a:solidFill>
                <a:schemeClr val="bg1"/>
              </a:solidFill>
            </a:endParaRPr>
          </a:p>
          <a:p>
            <a:pPr algn="ctr"/>
            <a:r>
              <a:rPr kumimoji="1" lang="ja-JP" altLang="en-US" sz="1600" b="1" dirty="0">
                <a:solidFill>
                  <a:schemeClr val="bg1"/>
                </a:solidFill>
              </a:rPr>
              <a:t>多様な判別能力を獲得（</a:t>
            </a:r>
            <a:r>
              <a:rPr kumimoji="1" lang="en-US" altLang="ja-JP" sz="1600" b="1" dirty="0">
                <a:solidFill>
                  <a:schemeClr val="bg1"/>
                </a:solidFill>
              </a:rPr>
              <a:t>Feature Learning</a:t>
            </a:r>
            <a:r>
              <a:rPr kumimoji="1" lang="ja-JP" altLang="en-US" sz="1600" b="1" dirty="0">
                <a:solidFill>
                  <a:schemeClr val="bg1"/>
                </a:solidFill>
              </a:rPr>
              <a:t>）</a:t>
            </a:r>
          </a:p>
        </p:txBody>
      </p:sp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AAC64BE1-B1CC-3409-D348-799D39A2B4F0}"/>
              </a:ext>
            </a:extLst>
          </p:cNvPr>
          <p:cNvSpPr txBox="1"/>
          <p:nvPr/>
        </p:nvSpPr>
        <p:spPr>
          <a:xfrm>
            <a:off x="1862807" y="5235254"/>
            <a:ext cx="30027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600" b="1" dirty="0">
                <a:solidFill>
                  <a:schemeClr val="bg1"/>
                </a:solidFill>
              </a:rPr>
              <a:t>プロンプト・既存データに基づき、新規の文章・画像・音声を生成</a:t>
            </a:r>
          </a:p>
        </p:txBody>
      </p:sp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C60E182B-757D-4A34-1602-CFB4447BB164}"/>
              </a:ext>
            </a:extLst>
          </p:cNvPr>
          <p:cNvSpPr txBox="1"/>
          <p:nvPr/>
        </p:nvSpPr>
        <p:spPr>
          <a:xfrm>
            <a:off x="2008283" y="1851163"/>
            <a:ext cx="19162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000" dirty="0"/>
              <a:t>AI</a:t>
            </a:r>
            <a:r>
              <a:rPr kumimoji="1" lang="ja-JP" altLang="en-US" sz="2000" dirty="0"/>
              <a:t>枠組みの歴史</a:t>
            </a:r>
          </a:p>
        </p:txBody>
      </p:sp>
      <p:pic>
        <p:nvPicPr>
          <p:cNvPr id="46" name="グラフィックス 45" descr="人工知能 単色塗りつぶし">
            <a:extLst>
              <a:ext uri="{FF2B5EF4-FFF2-40B4-BE49-F238E27FC236}">
                <a16:creationId xmlns:a16="http://schemas.microsoft.com/office/drawing/2014/main" id="{951F5ED8-0934-6FF5-A54C-744A1BD784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35889" y="2875388"/>
            <a:ext cx="625399" cy="625399"/>
          </a:xfrm>
          <a:prstGeom prst="rect">
            <a:avLst/>
          </a:prstGeom>
        </p:spPr>
      </p:pic>
      <p:pic>
        <p:nvPicPr>
          <p:cNvPr id="47" name="グラフィックス 46" descr="人工知能 単色塗りつぶし">
            <a:extLst>
              <a:ext uri="{FF2B5EF4-FFF2-40B4-BE49-F238E27FC236}">
                <a16:creationId xmlns:a16="http://schemas.microsoft.com/office/drawing/2014/main" id="{E975AA4A-62FA-D211-63E0-899ED6215B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35889" y="4971078"/>
            <a:ext cx="625399" cy="625399"/>
          </a:xfrm>
          <a:prstGeom prst="rect">
            <a:avLst/>
          </a:prstGeom>
        </p:spPr>
      </p:pic>
      <p:sp>
        <p:nvSpPr>
          <p:cNvPr id="48" name="矢印: 下 47">
            <a:extLst>
              <a:ext uri="{FF2B5EF4-FFF2-40B4-BE49-F238E27FC236}">
                <a16:creationId xmlns:a16="http://schemas.microsoft.com/office/drawing/2014/main" id="{925EC918-C572-C4C0-D8E0-41523229496D}"/>
              </a:ext>
            </a:extLst>
          </p:cNvPr>
          <p:cNvSpPr/>
          <p:nvPr/>
        </p:nvSpPr>
        <p:spPr>
          <a:xfrm rot="16200000">
            <a:off x="8530469" y="2996586"/>
            <a:ext cx="168169" cy="383002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49" name="矢印: 下 48">
            <a:extLst>
              <a:ext uri="{FF2B5EF4-FFF2-40B4-BE49-F238E27FC236}">
                <a16:creationId xmlns:a16="http://schemas.microsoft.com/office/drawing/2014/main" id="{61B09241-97FE-A72F-AABC-19C1EEA9EB57}"/>
              </a:ext>
            </a:extLst>
          </p:cNvPr>
          <p:cNvSpPr/>
          <p:nvPr/>
        </p:nvSpPr>
        <p:spPr>
          <a:xfrm rot="16200000">
            <a:off x="8530467" y="5100981"/>
            <a:ext cx="168169" cy="365593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51" name="正方形/長方形 50">
            <a:extLst>
              <a:ext uri="{FF2B5EF4-FFF2-40B4-BE49-F238E27FC236}">
                <a16:creationId xmlns:a16="http://schemas.microsoft.com/office/drawing/2014/main" id="{62FE9160-4DA8-2733-28D6-B6CBCD0DB1BC}"/>
              </a:ext>
            </a:extLst>
          </p:cNvPr>
          <p:cNvSpPr/>
          <p:nvPr/>
        </p:nvSpPr>
        <p:spPr>
          <a:xfrm>
            <a:off x="7418056" y="3418617"/>
            <a:ext cx="715401" cy="3656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 dirty="0">
                <a:solidFill>
                  <a:schemeClr val="tx1"/>
                </a:solidFill>
              </a:rPr>
              <a:t>画像</a:t>
            </a:r>
          </a:p>
        </p:txBody>
      </p:sp>
      <p:sp>
        <p:nvSpPr>
          <p:cNvPr id="55" name="正方形/長方形 54">
            <a:extLst>
              <a:ext uri="{FF2B5EF4-FFF2-40B4-BE49-F238E27FC236}">
                <a16:creationId xmlns:a16="http://schemas.microsoft.com/office/drawing/2014/main" id="{E5BA231F-230A-E92E-FA9C-E5B43874BB64}"/>
              </a:ext>
            </a:extLst>
          </p:cNvPr>
          <p:cNvSpPr/>
          <p:nvPr/>
        </p:nvSpPr>
        <p:spPr>
          <a:xfrm>
            <a:off x="7389126" y="2258958"/>
            <a:ext cx="4092829" cy="413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600" b="1" dirty="0">
                <a:solidFill>
                  <a:schemeClr val="accent1"/>
                </a:solidFill>
              </a:rPr>
              <a:t>入力データに対応した属性・数値を判別する</a:t>
            </a:r>
            <a:endParaRPr kumimoji="1" lang="ja-JP" altLang="en-US" sz="1600" b="1" dirty="0">
              <a:solidFill>
                <a:schemeClr val="accent1"/>
              </a:solidFill>
            </a:endParaRPr>
          </a:p>
        </p:txBody>
      </p:sp>
      <p:sp>
        <p:nvSpPr>
          <p:cNvPr id="56" name="正方形/長方形 55">
            <a:extLst>
              <a:ext uri="{FF2B5EF4-FFF2-40B4-BE49-F238E27FC236}">
                <a16:creationId xmlns:a16="http://schemas.microsoft.com/office/drawing/2014/main" id="{97F8E73C-11EC-1883-5412-4317023ED897}"/>
              </a:ext>
            </a:extLst>
          </p:cNvPr>
          <p:cNvSpPr/>
          <p:nvPr/>
        </p:nvSpPr>
        <p:spPr>
          <a:xfrm>
            <a:off x="7128987" y="4324173"/>
            <a:ext cx="4548001" cy="4591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600" b="1" dirty="0">
                <a:solidFill>
                  <a:schemeClr val="accent1"/>
                </a:solidFill>
              </a:rPr>
              <a:t>入力データに対応した文章や画像を新規に生成する</a:t>
            </a:r>
            <a:endParaRPr kumimoji="1" lang="ja-JP" altLang="en-US" sz="1600" b="1" dirty="0">
              <a:solidFill>
                <a:schemeClr val="accent1"/>
              </a:solidFill>
            </a:endParaRPr>
          </a:p>
        </p:txBody>
      </p:sp>
      <p:sp>
        <p:nvSpPr>
          <p:cNvPr id="57" name="正方形/長方形 56">
            <a:extLst>
              <a:ext uri="{FF2B5EF4-FFF2-40B4-BE49-F238E27FC236}">
                <a16:creationId xmlns:a16="http://schemas.microsoft.com/office/drawing/2014/main" id="{F43B155E-9E6E-DF44-CF76-8C72D08A2BB0}"/>
              </a:ext>
            </a:extLst>
          </p:cNvPr>
          <p:cNvSpPr/>
          <p:nvPr/>
        </p:nvSpPr>
        <p:spPr>
          <a:xfrm>
            <a:off x="5792809" y="3603056"/>
            <a:ext cx="1136314" cy="3656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 dirty="0">
                <a:solidFill>
                  <a:schemeClr val="tx1"/>
                </a:solidFill>
              </a:rPr>
              <a:t>判別系</a:t>
            </a:r>
            <a:r>
              <a:rPr kumimoji="1" lang="en-US" altLang="ja-JP" sz="1600" dirty="0">
                <a:solidFill>
                  <a:schemeClr val="tx1"/>
                </a:solidFill>
              </a:rPr>
              <a:t>AI</a:t>
            </a:r>
            <a:endParaRPr kumimoji="1" lang="ja-JP" altLang="en-US" sz="1600" dirty="0">
              <a:solidFill>
                <a:schemeClr val="tx1"/>
              </a:solidFill>
            </a:endParaRPr>
          </a:p>
        </p:txBody>
      </p:sp>
      <p:sp>
        <p:nvSpPr>
          <p:cNvPr id="58" name="正方形/長方形 57">
            <a:extLst>
              <a:ext uri="{FF2B5EF4-FFF2-40B4-BE49-F238E27FC236}">
                <a16:creationId xmlns:a16="http://schemas.microsoft.com/office/drawing/2014/main" id="{7E26FC65-B344-083C-D9B2-4099EB92ECC4}"/>
              </a:ext>
            </a:extLst>
          </p:cNvPr>
          <p:cNvSpPr/>
          <p:nvPr/>
        </p:nvSpPr>
        <p:spPr>
          <a:xfrm>
            <a:off x="5672524" y="5077459"/>
            <a:ext cx="1376887" cy="3656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 dirty="0">
                <a:solidFill>
                  <a:schemeClr val="tx1"/>
                </a:solidFill>
              </a:rPr>
              <a:t>生成系</a:t>
            </a:r>
            <a:r>
              <a:rPr kumimoji="1" lang="en-US" altLang="ja-JP" sz="1600" dirty="0">
                <a:solidFill>
                  <a:schemeClr val="tx1"/>
                </a:solidFill>
              </a:rPr>
              <a:t>AI</a:t>
            </a:r>
            <a:endParaRPr kumimoji="1" lang="ja-JP" altLang="en-US" sz="1600" dirty="0">
              <a:solidFill>
                <a:schemeClr val="tx1"/>
              </a:solidFill>
            </a:endParaRPr>
          </a:p>
        </p:txBody>
      </p:sp>
      <p:sp>
        <p:nvSpPr>
          <p:cNvPr id="59" name="右中かっこ 58">
            <a:extLst>
              <a:ext uri="{FF2B5EF4-FFF2-40B4-BE49-F238E27FC236}">
                <a16:creationId xmlns:a16="http://schemas.microsoft.com/office/drawing/2014/main" id="{55F26E02-67FD-7C0D-2544-954E990EF122}"/>
              </a:ext>
            </a:extLst>
          </p:cNvPr>
          <p:cNvSpPr/>
          <p:nvPr/>
        </p:nvSpPr>
        <p:spPr>
          <a:xfrm>
            <a:off x="5631090" y="2893468"/>
            <a:ext cx="222315" cy="1799504"/>
          </a:xfrm>
          <a:prstGeom prst="rightBrac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矢印: 下 3">
            <a:extLst>
              <a:ext uri="{FF2B5EF4-FFF2-40B4-BE49-F238E27FC236}">
                <a16:creationId xmlns:a16="http://schemas.microsoft.com/office/drawing/2014/main" id="{13E72582-0E23-E542-2248-F94FE1E18736}"/>
              </a:ext>
            </a:extLst>
          </p:cNvPr>
          <p:cNvSpPr/>
          <p:nvPr/>
        </p:nvSpPr>
        <p:spPr>
          <a:xfrm rot="19888021">
            <a:off x="663139" y="3478441"/>
            <a:ext cx="293044" cy="1314200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5" name="矢印: 下 4">
            <a:extLst>
              <a:ext uri="{FF2B5EF4-FFF2-40B4-BE49-F238E27FC236}">
                <a16:creationId xmlns:a16="http://schemas.microsoft.com/office/drawing/2014/main" id="{9C8B2B38-B75D-FE8E-BECA-8720368994F6}"/>
              </a:ext>
            </a:extLst>
          </p:cNvPr>
          <p:cNvSpPr/>
          <p:nvPr/>
        </p:nvSpPr>
        <p:spPr>
          <a:xfrm rot="16200000">
            <a:off x="9985881" y="2996586"/>
            <a:ext cx="168169" cy="383002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1D8FE118-1631-506F-FE1E-D27A32C49C81}"/>
              </a:ext>
            </a:extLst>
          </p:cNvPr>
          <p:cNvSpPr/>
          <p:nvPr/>
        </p:nvSpPr>
        <p:spPr>
          <a:xfrm>
            <a:off x="7409570" y="5537601"/>
            <a:ext cx="715401" cy="3656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 dirty="0">
                <a:solidFill>
                  <a:schemeClr val="tx1"/>
                </a:solidFill>
              </a:rPr>
              <a:t>画像</a:t>
            </a: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70EE1EB7-772C-F26A-ACA3-D105A9BE61A5}"/>
              </a:ext>
            </a:extLst>
          </p:cNvPr>
          <p:cNvSpPr/>
          <p:nvPr/>
        </p:nvSpPr>
        <p:spPr>
          <a:xfrm>
            <a:off x="10428566" y="5537885"/>
            <a:ext cx="1027868" cy="3651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400" dirty="0">
                <a:solidFill>
                  <a:schemeClr val="tx1"/>
                </a:solidFill>
              </a:rPr>
              <a:t>説明文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1" name="矢印: 下 10">
            <a:extLst>
              <a:ext uri="{FF2B5EF4-FFF2-40B4-BE49-F238E27FC236}">
                <a16:creationId xmlns:a16="http://schemas.microsoft.com/office/drawing/2014/main" id="{2954C819-D43B-CF31-251A-C8D53E398B65}"/>
              </a:ext>
            </a:extLst>
          </p:cNvPr>
          <p:cNvSpPr/>
          <p:nvPr/>
        </p:nvSpPr>
        <p:spPr>
          <a:xfrm rot="16200000">
            <a:off x="9985879" y="5100981"/>
            <a:ext cx="168169" cy="365593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67DABAE5-9640-1232-C8AF-763C649DFD3C}"/>
              </a:ext>
            </a:extLst>
          </p:cNvPr>
          <p:cNvSpPr/>
          <p:nvPr/>
        </p:nvSpPr>
        <p:spPr>
          <a:xfrm>
            <a:off x="8256849" y="3308999"/>
            <a:ext cx="715401" cy="3656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 dirty="0">
                <a:solidFill>
                  <a:schemeClr val="tx1"/>
                </a:solidFill>
              </a:rPr>
              <a:t>入力</a:t>
            </a: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A24225A3-749F-58FD-5899-76BFE361B000}"/>
              </a:ext>
            </a:extLst>
          </p:cNvPr>
          <p:cNvSpPr/>
          <p:nvPr/>
        </p:nvSpPr>
        <p:spPr>
          <a:xfrm>
            <a:off x="9712262" y="3308999"/>
            <a:ext cx="715401" cy="3656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 dirty="0">
                <a:solidFill>
                  <a:schemeClr val="tx1"/>
                </a:solidFill>
              </a:rPr>
              <a:t>判別</a:t>
            </a: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89E0A7C4-0D68-B28D-817E-11E856DA3302}"/>
              </a:ext>
            </a:extLst>
          </p:cNvPr>
          <p:cNvSpPr/>
          <p:nvPr/>
        </p:nvSpPr>
        <p:spPr>
          <a:xfrm>
            <a:off x="10545661" y="3005240"/>
            <a:ext cx="715401" cy="3656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 dirty="0">
                <a:solidFill>
                  <a:schemeClr val="tx1"/>
                </a:solidFill>
              </a:rPr>
              <a:t>“</a:t>
            </a:r>
            <a:r>
              <a:rPr kumimoji="1" lang="ja-JP" altLang="en-US" sz="1600" dirty="0">
                <a:solidFill>
                  <a:schemeClr val="tx1"/>
                </a:solidFill>
              </a:rPr>
              <a:t>ネコ</a:t>
            </a:r>
            <a:r>
              <a:rPr kumimoji="1" lang="en-US" altLang="ja-JP" sz="1600" dirty="0">
                <a:solidFill>
                  <a:schemeClr val="tx1"/>
                </a:solidFill>
              </a:rPr>
              <a:t>”</a:t>
            </a:r>
            <a:endParaRPr kumimoji="1" lang="ja-JP" altLang="en-US" sz="1600" dirty="0">
              <a:solidFill>
                <a:schemeClr val="tx1"/>
              </a:solidFill>
            </a:endParaRPr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AF524971-9382-CA11-E54D-5BB9CC68B833}"/>
              </a:ext>
            </a:extLst>
          </p:cNvPr>
          <p:cNvSpPr/>
          <p:nvPr/>
        </p:nvSpPr>
        <p:spPr>
          <a:xfrm>
            <a:off x="8256849" y="5401508"/>
            <a:ext cx="715401" cy="3656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 dirty="0">
                <a:solidFill>
                  <a:schemeClr val="tx1"/>
                </a:solidFill>
              </a:rPr>
              <a:t>入力</a:t>
            </a:r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ACC7CBD5-9021-EDCF-D134-E0C962DCBB6E}"/>
              </a:ext>
            </a:extLst>
          </p:cNvPr>
          <p:cNvSpPr/>
          <p:nvPr/>
        </p:nvSpPr>
        <p:spPr>
          <a:xfrm>
            <a:off x="9712262" y="5401508"/>
            <a:ext cx="715401" cy="3656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 dirty="0">
                <a:solidFill>
                  <a:schemeClr val="tx1"/>
                </a:solidFill>
              </a:rPr>
              <a:t>生成</a:t>
            </a:r>
          </a:p>
        </p:txBody>
      </p:sp>
      <p:grpSp>
        <p:nvGrpSpPr>
          <p:cNvPr id="23" name="グループ化 22">
            <a:extLst>
              <a:ext uri="{FF2B5EF4-FFF2-40B4-BE49-F238E27FC236}">
                <a16:creationId xmlns:a16="http://schemas.microsoft.com/office/drawing/2014/main" id="{33883D59-966F-17AE-28E4-08333C41C911}"/>
              </a:ext>
            </a:extLst>
          </p:cNvPr>
          <p:cNvGrpSpPr/>
          <p:nvPr/>
        </p:nvGrpSpPr>
        <p:grpSpPr>
          <a:xfrm>
            <a:off x="7437967" y="2891363"/>
            <a:ext cx="675579" cy="593449"/>
            <a:chOff x="7198459" y="2948893"/>
            <a:chExt cx="675579" cy="593449"/>
          </a:xfrm>
        </p:grpSpPr>
        <p:pic>
          <p:nvPicPr>
            <p:cNvPr id="19" name="グラフィックス 18" descr="ネコ 単色塗りつぶし">
              <a:extLst>
                <a:ext uri="{FF2B5EF4-FFF2-40B4-BE49-F238E27FC236}">
                  <a16:creationId xmlns:a16="http://schemas.microsoft.com/office/drawing/2014/main" id="{5A9F1909-D4E0-DE65-79CC-C91EDF00789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254879" y="2971298"/>
              <a:ext cx="562738" cy="562738"/>
            </a:xfrm>
            <a:prstGeom prst="rect">
              <a:avLst/>
            </a:prstGeom>
          </p:spPr>
        </p:pic>
        <p:sp>
          <p:nvSpPr>
            <p:cNvPr id="20" name="正方形/長方形 19">
              <a:extLst>
                <a:ext uri="{FF2B5EF4-FFF2-40B4-BE49-F238E27FC236}">
                  <a16:creationId xmlns:a16="http://schemas.microsoft.com/office/drawing/2014/main" id="{C3A08A5E-0D20-3664-A099-03C56657F088}"/>
                </a:ext>
              </a:extLst>
            </p:cNvPr>
            <p:cNvSpPr/>
            <p:nvPr/>
          </p:nvSpPr>
          <p:spPr>
            <a:xfrm>
              <a:off x="7198459" y="2948893"/>
              <a:ext cx="675579" cy="59344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4" name="グループ化 23">
            <a:extLst>
              <a:ext uri="{FF2B5EF4-FFF2-40B4-BE49-F238E27FC236}">
                <a16:creationId xmlns:a16="http://schemas.microsoft.com/office/drawing/2014/main" id="{066993A2-94C0-9C3E-06D0-15F3EE672120}"/>
              </a:ext>
            </a:extLst>
          </p:cNvPr>
          <p:cNvGrpSpPr/>
          <p:nvPr/>
        </p:nvGrpSpPr>
        <p:grpSpPr>
          <a:xfrm>
            <a:off x="7437967" y="4987053"/>
            <a:ext cx="675579" cy="593449"/>
            <a:chOff x="7198459" y="2948893"/>
            <a:chExt cx="675579" cy="593449"/>
          </a:xfrm>
        </p:grpSpPr>
        <p:pic>
          <p:nvPicPr>
            <p:cNvPr id="25" name="グラフィックス 24" descr="ネコ 単色塗りつぶし">
              <a:extLst>
                <a:ext uri="{FF2B5EF4-FFF2-40B4-BE49-F238E27FC236}">
                  <a16:creationId xmlns:a16="http://schemas.microsoft.com/office/drawing/2014/main" id="{E3DB6514-4E36-DFFF-497F-851B81648BE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254879" y="2971298"/>
              <a:ext cx="562738" cy="562738"/>
            </a:xfrm>
            <a:prstGeom prst="rect">
              <a:avLst/>
            </a:prstGeom>
          </p:spPr>
        </p:pic>
        <p:sp>
          <p:nvSpPr>
            <p:cNvPr id="26" name="正方形/長方形 25">
              <a:extLst>
                <a:ext uri="{FF2B5EF4-FFF2-40B4-BE49-F238E27FC236}">
                  <a16:creationId xmlns:a16="http://schemas.microsoft.com/office/drawing/2014/main" id="{4FF1E6BE-224B-2D44-FE56-3FA7EEDC28C1}"/>
                </a:ext>
              </a:extLst>
            </p:cNvPr>
            <p:cNvSpPr/>
            <p:nvPr/>
          </p:nvSpPr>
          <p:spPr>
            <a:xfrm>
              <a:off x="7198459" y="2948893"/>
              <a:ext cx="675579" cy="59344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61" name="正方形/長方形 60">
            <a:extLst>
              <a:ext uri="{FF2B5EF4-FFF2-40B4-BE49-F238E27FC236}">
                <a16:creationId xmlns:a16="http://schemas.microsoft.com/office/drawing/2014/main" id="{01BBEBC6-791A-B0D7-F0CB-DF824DFC9D19}"/>
              </a:ext>
            </a:extLst>
          </p:cNvPr>
          <p:cNvSpPr/>
          <p:nvPr/>
        </p:nvSpPr>
        <p:spPr>
          <a:xfrm>
            <a:off x="10228226" y="5100930"/>
            <a:ext cx="1432607" cy="3656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“</a:t>
            </a:r>
            <a:r>
              <a:rPr kumimoji="1" lang="ja-JP" altLang="en-US" sz="1400" dirty="0">
                <a:solidFill>
                  <a:schemeClr val="tx1"/>
                </a:solidFill>
              </a:rPr>
              <a:t>横を向いている黒いネコ</a:t>
            </a:r>
            <a:r>
              <a:rPr kumimoji="1" lang="en-US" altLang="ja-JP" sz="1400" dirty="0">
                <a:solidFill>
                  <a:schemeClr val="tx1"/>
                </a:solidFill>
              </a:rPr>
              <a:t>”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4157F53E-3E4F-EF16-710D-7C86336F82C6}"/>
              </a:ext>
            </a:extLst>
          </p:cNvPr>
          <p:cNvSpPr/>
          <p:nvPr/>
        </p:nvSpPr>
        <p:spPr>
          <a:xfrm>
            <a:off x="10546761" y="3451798"/>
            <a:ext cx="715401" cy="2993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400" dirty="0">
                <a:solidFill>
                  <a:schemeClr val="tx1"/>
                </a:solidFill>
              </a:rPr>
              <a:t>属性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0927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四角形: 角を丸くする 3">
            <a:extLst>
              <a:ext uri="{FF2B5EF4-FFF2-40B4-BE49-F238E27FC236}">
                <a16:creationId xmlns:a16="http://schemas.microsoft.com/office/drawing/2014/main" id="{8AC926D3-68C4-2853-1452-D49138E066FD}"/>
              </a:ext>
            </a:extLst>
          </p:cNvPr>
          <p:cNvSpPr/>
          <p:nvPr/>
        </p:nvSpPr>
        <p:spPr>
          <a:xfrm>
            <a:off x="232891" y="2307351"/>
            <a:ext cx="4274325" cy="156153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5" name="四角形: 角を丸くする 4">
            <a:extLst>
              <a:ext uri="{FF2B5EF4-FFF2-40B4-BE49-F238E27FC236}">
                <a16:creationId xmlns:a16="http://schemas.microsoft.com/office/drawing/2014/main" id="{7D1B1AEC-A4C0-4A47-40BC-82110E5ED17E}"/>
              </a:ext>
            </a:extLst>
          </p:cNvPr>
          <p:cNvSpPr/>
          <p:nvPr/>
        </p:nvSpPr>
        <p:spPr>
          <a:xfrm>
            <a:off x="4725149" y="2392885"/>
            <a:ext cx="3516767" cy="299772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6" name="四角形: 角を丸くする 5">
            <a:extLst>
              <a:ext uri="{FF2B5EF4-FFF2-40B4-BE49-F238E27FC236}">
                <a16:creationId xmlns:a16="http://schemas.microsoft.com/office/drawing/2014/main" id="{064A12A0-C408-5C2A-74C0-9804BD11EB90}"/>
              </a:ext>
            </a:extLst>
          </p:cNvPr>
          <p:cNvSpPr/>
          <p:nvPr/>
        </p:nvSpPr>
        <p:spPr>
          <a:xfrm>
            <a:off x="8376430" y="2392885"/>
            <a:ext cx="3490179" cy="299772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7" name="四角形: 角を丸くする 6">
            <a:extLst>
              <a:ext uri="{FF2B5EF4-FFF2-40B4-BE49-F238E27FC236}">
                <a16:creationId xmlns:a16="http://schemas.microsoft.com/office/drawing/2014/main" id="{FC1C8A62-8F14-FCE4-9D87-5D9B4971C248}"/>
              </a:ext>
            </a:extLst>
          </p:cNvPr>
          <p:cNvSpPr/>
          <p:nvPr/>
        </p:nvSpPr>
        <p:spPr>
          <a:xfrm>
            <a:off x="260321" y="4198655"/>
            <a:ext cx="4274324" cy="145157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3DF058F9-220C-494C-A522-7EB3101CCC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055" y="241034"/>
            <a:ext cx="11400125" cy="518094"/>
          </a:xfrm>
        </p:spPr>
        <p:txBody>
          <a:bodyPr/>
          <a:lstStyle/>
          <a:p>
            <a:r>
              <a:rPr lang="ja-JP" altLang="en-US" dirty="0"/>
              <a:t>生成系</a:t>
            </a:r>
            <a:r>
              <a:rPr lang="en-US" altLang="ja-JP" dirty="0"/>
              <a:t>AI</a:t>
            </a:r>
            <a:r>
              <a:rPr lang="ja-JP" altLang="en-US" dirty="0"/>
              <a:t>サービスの台頭</a:t>
            </a:r>
            <a:endParaRPr lang="en-US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7C908698-33E3-4166-A44C-D1A22B2C637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6</a:t>
            </a:fld>
            <a:endParaRPr kumimoji="1" lang="ja-JP" altLang="en-US"/>
          </a:p>
        </p:txBody>
      </p:sp>
      <p:sp>
        <p:nvSpPr>
          <p:cNvPr id="14" name="テキスト プレースホルダー 2">
            <a:extLst>
              <a:ext uri="{FF2B5EF4-FFF2-40B4-BE49-F238E27FC236}">
                <a16:creationId xmlns:a16="http://schemas.microsoft.com/office/drawing/2014/main" id="{E87AC5CB-0891-46ED-86C5-FF795F031FB1}"/>
              </a:ext>
            </a:extLst>
          </p:cNvPr>
          <p:cNvSpPr txBox="1">
            <a:spLocks/>
          </p:cNvSpPr>
          <p:nvPr/>
        </p:nvSpPr>
        <p:spPr>
          <a:xfrm>
            <a:off x="517054" y="1020574"/>
            <a:ext cx="11400125" cy="596207"/>
          </a:xfrm>
          <a:prstGeom prst="rect">
            <a:avLst/>
          </a:prstGeom>
        </p:spPr>
        <p:txBody>
          <a:bodyPr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n"/>
              <a:tabLst/>
              <a:defRPr kumimoji="1"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1968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01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ja-JP" sz="2800" dirty="0"/>
              <a:t>2020</a:t>
            </a:r>
            <a:r>
              <a:rPr lang="ja-JP" altLang="en-US" sz="2800" dirty="0"/>
              <a:t>年以降、生成系</a:t>
            </a:r>
            <a:r>
              <a:rPr lang="en-US" altLang="ja-JP" sz="2800" dirty="0"/>
              <a:t>AI</a:t>
            </a:r>
            <a:r>
              <a:rPr lang="ja-JP" altLang="en-US" sz="2800" dirty="0"/>
              <a:t>サービスが急速に展開されている。</a:t>
            </a:r>
            <a:endParaRPr lang="en-US" altLang="ja-JP" sz="2800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7E7292E2-FDCA-420C-BABF-1E6510C0104D}"/>
              </a:ext>
            </a:extLst>
          </p:cNvPr>
          <p:cNvSpPr txBox="1"/>
          <p:nvPr/>
        </p:nvSpPr>
        <p:spPr>
          <a:xfrm>
            <a:off x="571984" y="-20412"/>
            <a:ext cx="28361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1. </a:t>
            </a:r>
            <a:r>
              <a:rPr kumimoji="1" lang="ja-JP" altLang="en-US" sz="1600" b="1" dirty="0">
                <a:solidFill>
                  <a:schemeClr val="bg1"/>
                </a:solidFill>
              </a:rPr>
              <a:t>生成系</a:t>
            </a:r>
            <a:r>
              <a:rPr kumimoji="1" lang="en-US" altLang="ja-JP" sz="1600" b="1" dirty="0">
                <a:solidFill>
                  <a:schemeClr val="bg1"/>
                </a:solidFill>
              </a:rPr>
              <a:t>AI</a:t>
            </a:r>
            <a:r>
              <a:rPr kumimoji="1" lang="ja-JP" altLang="en-US" sz="1600" b="1" dirty="0">
                <a:solidFill>
                  <a:schemeClr val="bg1"/>
                </a:solidFill>
              </a:rPr>
              <a:t>サービス</a:t>
            </a: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FACB1289-E825-7558-B7D2-ECBA044E45FF}"/>
              </a:ext>
            </a:extLst>
          </p:cNvPr>
          <p:cNvSpPr/>
          <p:nvPr/>
        </p:nvSpPr>
        <p:spPr>
          <a:xfrm>
            <a:off x="5665323" y="2159106"/>
            <a:ext cx="1638827" cy="46628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dirty="0">
                <a:solidFill>
                  <a:schemeClr val="tx1"/>
                </a:solidFill>
              </a:rPr>
              <a:t>画像</a:t>
            </a: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7FF5A736-EEB3-497C-6867-E02D74002299}"/>
              </a:ext>
            </a:extLst>
          </p:cNvPr>
          <p:cNvSpPr/>
          <p:nvPr/>
        </p:nvSpPr>
        <p:spPr>
          <a:xfrm>
            <a:off x="1578071" y="3972527"/>
            <a:ext cx="1638827" cy="46628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dirty="0">
                <a:solidFill>
                  <a:schemeClr val="tx1"/>
                </a:solidFill>
              </a:rPr>
              <a:t>音声</a:t>
            </a: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1104CD50-5BDD-B8AF-55A1-78A869CABF49}"/>
              </a:ext>
            </a:extLst>
          </p:cNvPr>
          <p:cNvSpPr/>
          <p:nvPr/>
        </p:nvSpPr>
        <p:spPr>
          <a:xfrm>
            <a:off x="9090975" y="2159106"/>
            <a:ext cx="2061088" cy="46628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dirty="0">
                <a:solidFill>
                  <a:schemeClr val="tx1"/>
                </a:solidFill>
              </a:rPr>
              <a:t>自然言語</a:t>
            </a:r>
            <a:r>
              <a:rPr kumimoji="1" lang="en-US" altLang="ja-JP" sz="2000" dirty="0">
                <a:solidFill>
                  <a:schemeClr val="tx1"/>
                </a:solidFill>
              </a:rPr>
              <a:t>/</a:t>
            </a:r>
            <a:r>
              <a:rPr kumimoji="1" lang="ja-JP" altLang="en-US" sz="2000" dirty="0">
                <a:solidFill>
                  <a:schemeClr val="tx1"/>
                </a:solidFill>
              </a:rPr>
              <a:t>総合型</a:t>
            </a: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3B5356BD-FD75-B094-0E74-C67B749B76A7}"/>
              </a:ext>
            </a:extLst>
          </p:cNvPr>
          <p:cNvSpPr/>
          <p:nvPr/>
        </p:nvSpPr>
        <p:spPr>
          <a:xfrm>
            <a:off x="842057" y="5348437"/>
            <a:ext cx="1050320" cy="2905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 dirty="0" err="1">
                <a:solidFill>
                  <a:schemeClr val="tx1"/>
                </a:solidFill>
              </a:rPr>
              <a:t>CoeFont</a:t>
            </a:r>
            <a:endParaRPr kumimoji="1" lang="en-US" altLang="ja-JP" sz="2000" dirty="0">
              <a:solidFill>
                <a:schemeClr val="tx1"/>
              </a:solidFill>
            </a:endParaRP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A0DFDBAE-7A8B-1FED-276E-5682ABE13540}"/>
              </a:ext>
            </a:extLst>
          </p:cNvPr>
          <p:cNvSpPr/>
          <p:nvPr/>
        </p:nvSpPr>
        <p:spPr>
          <a:xfrm>
            <a:off x="2732564" y="5327708"/>
            <a:ext cx="1082966" cy="3320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 dirty="0">
                <a:solidFill>
                  <a:schemeClr val="tx1"/>
                </a:solidFill>
              </a:rPr>
              <a:t>Jukebox</a:t>
            </a:r>
            <a:endParaRPr kumimoji="1" lang="en-US" altLang="ja-JP" sz="2800" dirty="0">
              <a:solidFill>
                <a:schemeClr val="tx1"/>
              </a:solidFill>
            </a:endParaRP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3FFF193F-334F-2E23-504E-29B2FAED80F9}"/>
              </a:ext>
            </a:extLst>
          </p:cNvPr>
          <p:cNvSpPr/>
          <p:nvPr/>
        </p:nvSpPr>
        <p:spPr>
          <a:xfrm>
            <a:off x="5078104" y="4038394"/>
            <a:ext cx="1775397" cy="3098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 dirty="0">
                <a:solidFill>
                  <a:schemeClr val="tx1"/>
                </a:solidFill>
              </a:rPr>
              <a:t>Stable Diffusion</a:t>
            </a:r>
            <a:endParaRPr kumimoji="1" lang="en-US" altLang="ja-JP" sz="2000" dirty="0">
              <a:solidFill>
                <a:schemeClr val="tx1"/>
              </a:solidFill>
            </a:endParaRPr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D073F70D-6FCA-2A90-A8CE-A8C58FA30F88}"/>
              </a:ext>
            </a:extLst>
          </p:cNvPr>
          <p:cNvSpPr/>
          <p:nvPr/>
        </p:nvSpPr>
        <p:spPr>
          <a:xfrm>
            <a:off x="5198336" y="4798989"/>
            <a:ext cx="1534931" cy="3405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 dirty="0">
                <a:solidFill>
                  <a:schemeClr val="tx1"/>
                </a:solidFill>
              </a:rPr>
              <a:t>Make-A-Video</a:t>
            </a:r>
            <a:endParaRPr kumimoji="1" lang="en-US" altLang="ja-JP" sz="2000" dirty="0">
              <a:solidFill>
                <a:schemeClr val="tx1"/>
              </a:solidFill>
            </a:endParaRPr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DB0C1751-E7BB-AE93-CA92-FF4058D6A8B4}"/>
              </a:ext>
            </a:extLst>
          </p:cNvPr>
          <p:cNvSpPr/>
          <p:nvPr/>
        </p:nvSpPr>
        <p:spPr>
          <a:xfrm>
            <a:off x="8852351" y="3343939"/>
            <a:ext cx="1252911" cy="2236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 dirty="0" err="1">
                <a:solidFill>
                  <a:schemeClr val="tx1"/>
                </a:solidFill>
              </a:rPr>
              <a:t>ChatGPT</a:t>
            </a:r>
            <a:endParaRPr kumimoji="1" lang="en-US" altLang="ja-JP" sz="1600" dirty="0">
              <a:solidFill>
                <a:schemeClr val="tx1"/>
              </a:solidFill>
            </a:endParaRPr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07D5B24F-0008-BB81-1A21-9B42961696E2}"/>
              </a:ext>
            </a:extLst>
          </p:cNvPr>
          <p:cNvSpPr/>
          <p:nvPr/>
        </p:nvSpPr>
        <p:spPr>
          <a:xfrm>
            <a:off x="9086079" y="4774458"/>
            <a:ext cx="753096" cy="3895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 dirty="0">
                <a:solidFill>
                  <a:schemeClr val="tx1"/>
                </a:solidFill>
              </a:rPr>
              <a:t>Bard</a:t>
            </a:r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7B2CAE9B-68F1-4061-244C-79A9BA5CE642}"/>
              </a:ext>
            </a:extLst>
          </p:cNvPr>
          <p:cNvSpPr/>
          <p:nvPr/>
        </p:nvSpPr>
        <p:spPr>
          <a:xfrm>
            <a:off x="8675789" y="3998530"/>
            <a:ext cx="1535011" cy="3895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 dirty="0">
                <a:solidFill>
                  <a:schemeClr val="tx1"/>
                </a:solidFill>
              </a:rPr>
              <a:t>Bing AI</a:t>
            </a:r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E0F81E42-0AD0-215E-4B57-1D4B4A253CF0}"/>
              </a:ext>
            </a:extLst>
          </p:cNvPr>
          <p:cNvSpPr/>
          <p:nvPr/>
        </p:nvSpPr>
        <p:spPr>
          <a:xfrm>
            <a:off x="5207469" y="3278890"/>
            <a:ext cx="1461506" cy="3537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 dirty="0">
                <a:solidFill>
                  <a:schemeClr val="tx1"/>
                </a:solidFill>
              </a:rPr>
              <a:t>DALL-E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CC18BD7-4EF6-59B4-5148-4C14FE9427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348" y="5866073"/>
            <a:ext cx="1386926" cy="268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OpenAI - YouTube">
            <a:extLst>
              <a:ext uri="{FF2B5EF4-FFF2-40B4-BE49-F238E27FC236}">
                <a16:creationId xmlns:a16="http://schemas.microsoft.com/office/drawing/2014/main" id="{BF1BAB98-2F4F-22D2-0780-792AD92DD7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22" t="15285" r="13281" b="16837"/>
          <a:stretch/>
        </p:blipFill>
        <p:spPr bwMode="auto">
          <a:xfrm>
            <a:off x="10741774" y="3237080"/>
            <a:ext cx="452974" cy="43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08A1C40F-C851-5CCB-D903-2F57080AD5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1685" y="5860918"/>
            <a:ext cx="1380827" cy="278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Meta AI (@MetaAI) / Twitter">
            <a:extLst>
              <a:ext uri="{FF2B5EF4-FFF2-40B4-BE49-F238E27FC236}">
                <a16:creationId xmlns:a16="http://schemas.microsoft.com/office/drawing/2014/main" id="{38ED0AF3-61C7-7FF9-854C-6350D927FC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98" t="23296" r="11588" b="25194"/>
          <a:stretch/>
        </p:blipFill>
        <p:spPr bwMode="auto">
          <a:xfrm>
            <a:off x="7241375" y="4808048"/>
            <a:ext cx="466996" cy="322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Stability AI">
            <a:extLst>
              <a:ext uri="{FF2B5EF4-FFF2-40B4-BE49-F238E27FC236}">
                <a16:creationId xmlns:a16="http://schemas.microsoft.com/office/drawing/2014/main" id="{0F657FC7-7503-59EB-83B5-63F2FFD3BF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1699" y="5794512"/>
            <a:ext cx="1243109" cy="411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図 24">
            <a:extLst>
              <a:ext uri="{FF2B5EF4-FFF2-40B4-BE49-F238E27FC236}">
                <a16:creationId xmlns:a16="http://schemas.microsoft.com/office/drawing/2014/main" id="{6AA019F4-F5CD-48B7-93C5-03665806C6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31288" y="3949728"/>
            <a:ext cx="487171" cy="487171"/>
          </a:xfrm>
          <a:prstGeom prst="rect">
            <a:avLst/>
          </a:prstGeom>
        </p:spPr>
      </p:pic>
      <p:pic>
        <p:nvPicPr>
          <p:cNvPr id="26" name="図 25">
            <a:extLst>
              <a:ext uri="{FF2B5EF4-FFF2-40B4-BE49-F238E27FC236}">
                <a16:creationId xmlns:a16="http://schemas.microsoft.com/office/drawing/2014/main" id="{353DD775-5416-5522-9EAE-935D1465187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766993" y="4750547"/>
            <a:ext cx="427755" cy="437389"/>
          </a:xfrm>
          <a:prstGeom prst="rect">
            <a:avLst/>
          </a:prstGeom>
        </p:spPr>
      </p:pic>
      <p:pic>
        <p:nvPicPr>
          <p:cNvPr id="29" name="図 28">
            <a:extLst>
              <a:ext uri="{FF2B5EF4-FFF2-40B4-BE49-F238E27FC236}">
                <a16:creationId xmlns:a16="http://schemas.microsoft.com/office/drawing/2014/main" id="{715EE50D-D9C5-D38B-5D48-B8D8E9E5DA9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98336" y="5797146"/>
            <a:ext cx="1243109" cy="405914"/>
          </a:xfrm>
          <a:prstGeom prst="rect">
            <a:avLst/>
          </a:prstGeom>
        </p:spPr>
      </p:pic>
      <p:pic>
        <p:nvPicPr>
          <p:cNvPr id="30" name="図 29">
            <a:extLst>
              <a:ext uri="{FF2B5EF4-FFF2-40B4-BE49-F238E27FC236}">
                <a16:creationId xmlns:a16="http://schemas.microsoft.com/office/drawing/2014/main" id="{5D54D86C-745E-BD97-8131-97F56F025C79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23217" t="11591" r="18320" b="11406"/>
          <a:stretch/>
        </p:blipFill>
        <p:spPr>
          <a:xfrm>
            <a:off x="10766993" y="3911602"/>
            <a:ext cx="427755" cy="563422"/>
          </a:xfrm>
          <a:prstGeom prst="rect">
            <a:avLst/>
          </a:prstGeom>
        </p:spPr>
      </p:pic>
      <p:pic>
        <p:nvPicPr>
          <p:cNvPr id="31" name="図 30">
            <a:extLst>
              <a:ext uri="{FF2B5EF4-FFF2-40B4-BE49-F238E27FC236}">
                <a16:creationId xmlns:a16="http://schemas.microsoft.com/office/drawing/2014/main" id="{FCDFF7B5-12B4-94D3-FD4C-B74628CC15E0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27072" b="26122"/>
          <a:stretch/>
        </p:blipFill>
        <p:spPr>
          <a:xfrm>
            <a:off x="6668975" y="5789328"/>
            <a:ext cx="1801272" cy="421551"/>
          </a:xfrm>
          <a:prstGeom prst="rect">
            <a:avLst/>
          </a:prstGeom>
        </p:spPr>
      </p:pic>
      <p:sp>
        <p:nvSpPr>
          <p:cNvPr id="32" name="正方形/長方形 31">
            <a:extLst>
              <a:ext uri="{FF2B5EF4-FFF2-40B4-BE49-F238E27FC236}">
                <a16:creationId xmlns:a16="http://schemas.microsoft.com/office/drawing/2014/main" id="{460436C2-5851-83D0-7240-2B9698EEBD83}"/>
              </a:ext>
            </a:extLst>
          </p:cNvPr>
          <p:cNvSpPr/>
          <p:nvPr/>
        </p:nvSpPr>
        <p:spPr>
          <a:xfrm>
            <a:off x="8553197" y="5831377"/>
            <a:ext cx="3541370" cy="3651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1600" dirty="0">
                <a:solidFill>
                  <a:schemeClr val="tx1"/>
                </a:solidFill>
              </a:rPr>
              <a:t>※</a:t>
            </a:r>
            <a:r>
              <a:rPr kumimoji="1" lang="ja-JP" altLang="en-US" sz="1600" dirty="0">
                <a:solidFill>
                  <a:schemeClr val="tx1"/>
                </a:solidFill>
              </a:rPr>
              <a:t>他社の</a:t>
            </a:r>
            <a:r>
              <a:rPr kumimoji="1" lang="en-US" altLang="ja-JP" sz="1600" dirty="0">
                <a:solidFill>
                  <a:schemeClr val="tx1"/>
                </a:solidFill>
              </a:rPr>
              <a:t>AI</a:t>
            </a:r>
            <a:r>
              <a:rPr kumimoji="1" lang="ja-JP" altLang="en-US" sz="1600" dirty="0">
                <a:solidFill>
                  <a:schemeClr val="tx1"/>
                </a:solidFill>
              </a:rPr>
              <a:t>モデルに基づくサービスも含む</a:t>
            </a:r>
          </a:p>
        </p:txBody>
      </p:sp>
      <p:pic>
        <p:nvPicPr>
          <p:cNvPr id="34" name="Picture 4" descr="OpenAI - YouTube">
            <a:extLst>
              <a:ext uri="{FF2B5EF4-FFF2-40B4-BE49-F238E27FC236}">
                <a16:creationId xmlns:a16="http://schemas.microsoft.com/office/drawing/2014/main" id="{4E1886F7-4C9E-6462-15E3-9F57FCC26E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22" t="15285" r="13281" b="16837"/>
          <a:stretch/>
        </p:blipFill>
        <p:spPr bwMode="auto">
          <a:xfrm>
            <a:off x="3032600" y="4872482"/>
            <a:ext cx="482895" cy="46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正方形/長方形 34">
            <a:extLst>
              <a:ext uri="{FF2B5EF4-FFF2-40B4-BE49-F238E27FC236}">
                <a16:creationId xmlns:a16="http://schemas.microsoft.com/office/drawing/2014/main" id="{6ECA5D30-C15B-9E5A-4CDC-D8BB33E11953}"/>
              </a:ext>
            </a:extLst>
          </p:cNvPr>
          <p:cNvSpPr/>
          <p:nvPr/>
        </p:nvSpPr>
        <p:spPr>
          <a:xfrm>
            <a:off x="1557904" y="2126056"/>
            <a:ext cx="1638827" cy="46628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dirty="0">
                <a:solidFill>
                  <a:schemeClr val="tx1"/>
                </a:solidFill>
              </a:rPr>
              <a:t>テキスト</a:t>
            </a:r>
          </a:p>
        </p:txBody>
      </p:sp>
      <p:sp>
        <p:nvSpPr>
          <p:cNvPr id="36" name="正方形/長方形 35">
            <a:extLst>
              <a:ext uri="{FF2B5EF4-FFF2-40B4-BE49-F238E27FC236}">
                <a16:creationId xmlns:a16="http://schemas.microsoft.com/office/drawing/2014/main" id="{EF52F51D-3334-6901-8F33-6D75929D78F8}"/>
              </a:ext>
            </a:extLst>
          </p:cNvPr>
          <p:cNvSpPr/>
          <p:nvPr/>
        </p:nvSpPr>
        <p:spPr>
          <a:xfrm>
            <a:off x="2498218" y="3626680"/>
            <a:ext cx="1551659" cy="1780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 dirty="0">
                <a:solidFill>
                  <a:schemeClr val="tx1"/>
                </a:solidFill>
              </a:rPr>
              <a:t>GitHub Copilot</a:t>
            </a:r>
          </a:p>
        </p:txBody>
      </p:sp>
      <p:sp>
        <p:nvSpPr>
          <p:cNvPr id="38" name="正方形/長方形 37">
            <a:extLst>
              <a:ext uri="{FF2B5EF4-FFF2-40B4-BE49-F238E27FC236}">
                <a16:creationId xmlns:a16="http://schemas.microsoft.com/office/drawing/2014/main" id="{A3395D18-0F8C-4422-1F2A-62D2267B465F}"/>
              </a:ext>
            </a:extLst>
          </p:cNvPr>
          <p:cNvSpPr/>
          <p:nvPr/>
        </p:nvSpPr>
        <p:spPr>
          <a:xfrm>
            <a:off x="8422239" y="2658914"/>
            <a:ext cx="3398560" cy="3895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 dirty="0">
                <a:solidFill>
                  <a:schemeClr val="tx1"/>
                </a:solidFill>
              </a:rPr>
              <a:t>チャット形式で、マルチタスクに対応</a:t>
            </a:r>
          </a:p>
        </p:txBody>
      </p:sp>
      <p:sp>
        <p:nvSpPr>
          <p:cNvPr id="39" name="正方形/長方形 38">
            <a:extLst>
              <a:ext uri="{FF2B5EF4-FFF2-40B4-BE49-F238E27FC236}">
                <a16:creationId xmlns:a16="http://schemas.microsoft.com/office/drawing/2014/main" id="{D9BDBFEE-6F8E-9E26-FAD7-91B157BA3FC9}"/>
              </a:ext>
            </a:extLst>
          </p:cNvPr>
          <p:cNvSpPr/>
          <p:nvPr/>
        </p:nvSpPr>
        <p:spPr>
          <a:xfrm>
            <a:off x="232891" y="4475572"/>
            <a:ext cx="4330584" cy="3324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 dirty="0">
                <a:solidFill>
                  <a:schemeClr val="tx1"/>
                </a:solidFill>
              </a:rPr>
              <a:t>原稿文やジャンルに応じて、人声合成／音楽生成</a:t>
            </a:r>
          </a:p>
        </p:txBody>
      </p:sp>
      <p:sp>
        <p:nvSpPr>
          <p:cNvPr id="40" name="正方形/長方形 39">
            <a:extLst>
              <a:ext uri="{FF2B5EF4-FFF2-40B4-BE49-F238E27FC236}">
                <a16:creationId xmlns:a16="http://schemas.microsoft.com/office/drawing/2014/main" id="{1BCEB8DA-8B77-FE4F-29DC-034759CC3877}"/>
              </a:ext>
            </a:extLst>
          </p:cNvPr>
          <p:cNvSpPr/>
          <p:nvPr/>
        </p:nvSpPr>
        <p:spPr>
          <a:xfrm>
            <a:off x="583486" y="2600001"/>
            <a:ext cx="3580802" cy="3895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 dirty="0">
                <a:solidFill>
                  <a:schemeClr val="tx1"/>
                </a:solidFill>
              </a:rPr>
              <a:t>入力データに応じて、特化した文章を生成</a:t>
            </a:r>
          </a:p>
        </p:txBody>
      </p:sp>
      <p:sp>
        <p:nvSpPr>
          <p:cNvPr id="41" name="正方形/長方形 40">
            <a:extLst>
              <a:ext uri="{FF2B5EF4-FFF2-40B4-BE49-F238E27FC236}">
                <a16:creationId xmlns:a16="http://schemas.microsoft.com/office/drawing/2014/main" id="{44982F2A-6DFD-4210-FABC-16F84A9C8DC9}"/>
              </a:ext>
            </a:extLst>
          </p:cNvPr>
          <p:cNvSpPr/>
          <p:nvPr/>
        </p:nvSpPr>
        <p:spPr>
          <a:xfrm>
            <a:off x="693262" y="3562569"/>
            <a:ext cx="1347911" cy="3063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 dirty="0">
                <a:solidFill>
                  <a:schemeClr val="tx1"/>
                </a:solidFill>
              </a:rPr>
              <a:t>AI</a:t>
            </a:r>
            <a:r>
              <a:rPr kumimoji="1" lang="ja-JP" altLang="en-US" sz="1600" dirty="0">
                <a:solidFill>
                  <a:schemeClr val="tx1"/>
                </a:solidFill>
              </a:rPr>
              <a:t>のべりすと</a:t>
            </a:r>
            <a:endParaRPr kumimoji="1" lang="en-US" altLang="ja-JP" sz="1600" dirty="0">
              <a:solidFill>
                <a:schemeClr val="tx1"/>
              </a:solidFill>
            </a:endParaRPr>
          </a:p>
        </p:txBody>
      </p:sp>
      <p:sp>
        <p:nvSpPr>
          <p:cNvPr id="42" name="正方形/長方形 41">
            <a:extLst>
              <a:ext uri="{FF2B5EF4-FFF2-40B4-BE49-F238E27FC236}">
                <a16:creationId xmlns:a16="http://schemas.microsoft.com/office/drawing/2014/main" id="{C30FB016-03A1-6772-78AF-2F64E8AA2304}"/>
              </a:ext>
            </a:extLst>
          </p:cNvPr>
          <p:cNvSpPr/>
          <p:nvPr/>
        </p:nvSpPr>
        <p:spPr>
          <a:xfrm>
            <a:off x="4725148" y="2656840"/>
            <a:ext cx="3398560" cy="3895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 dirty="0">
                <a:solidFill>
                  <a:schemeClr val="tx1"/>
                </a:solidFill>
              </a:rPr>
              <a:t>説明文に応じて、画像／動画を生成</a:t>
            </a:r>
          </a:p>
        </p:txBody>
      </p:sp>
      <p:pic>
        <p:nvPicPr>
          <p:cNvPr id="27" name="図 26">
            <a:extLst>
              <a:ext uri="{FF2B5EF4-FFF2-40B4-BE49-F238E27FC236}">
                <a16:creationId xmlns:a16="http://schemas.microsoft.com/office/drawing/2014/main" id="{F0CA0125-93E3-BFA6-88F3-88F62CEC82A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004777" y="2982180"/>
            <a:ext cx="538540" cy="570219"/>
          </a:xfrm>
          <a:prstGeom prst="rect">
            <a:avLst/>
          </a:prstGeom>
        </p:spPr>
      </p:pic>
      <p:pic>
        <p:nvPicPr>
          <p:cNvPr id="28" name="図 27">
            <a:extLst>
              <a:ext uri="{FF2B5EF4-FFF2-40B4-BE49-F238E27FC236}">
                <a16:creationId xmlns:a16="http://schemas.microsoft.com/office/drawing/2014/main" id="{3B0A77F5-9FF5-A82B-2F9E-5E33FFE1AC3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80478" y="2962979"/>
            <a:ext cx="573478" cy="610307"/>
          </a:xfrm>
          <a:prstGeom prst="rect">
            <a:avLst/>
          </a:prstGeom>
        </p:spPr>
      </p:pic>
      <p:pic>
        <p:nvPicPr>
          <p:cNvPr id="33" name="図 32">
            <a:extLst>
              <a:ext uri="{FF2B5EF4-FFF2-40B4-BE49-F238E27FC236}">
                <a16:creationId xmlns:a16="http://schemas.microsoft.com/office/drawing/2014/main" id="{B071DB0D-7C80-F281-440E-D54A8F2A19C0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13897" t="14040" r="9326" b="16851"/>
          <a:stretch/>
        </p:blipFill>
        <p:spPr>
          <a:xfrm>
            <a:off x="1020216" y="4841916"/>
            <a:ext cx="694003" cy="527412"/>
          </a:xfrm>
          <a:prstGeom prst="rect">
            <a:avLst/>
          </a:prstGeom>
        </p:spPr>
      </p:pic>
      <p:sp>
        <p:nvSpPr>
          <p:cNvPr id="43" name="正方形/長方形 42">
            <a:extLst>
              <a:ext uri="{FF2B5EF4-FFF2-40B4-BE49-F238E27FC236}">
                <a16:creationId xmlns:a16="http://schemas.microsoft.com/office/drawing/2014/main" id="{F16FDFFF-2E4D-D1D4-F9D4-B0A4B29B5A3E}"/>
              </a:ext>
            </a:extLst>
          </p:cNvPr>
          <p:cNvSpPr/>
          <p:nvPr/>
        </p:nvSpPr>
        <p:spPr>
          <a:xfrm>
            <a:off x="1562538" y="3231831"/>
            <a:ext cx="1160915" cy="2623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(</a:t>
            </a:r>
            <a:r>
              <a:rPr kumimoji="1" lang="ja-JP" altLang="en-US" sz="1200" dirty="0">
                <a:solidFill>
                  <a:schemeClr val="tx1"/>
                </a:solidFill>
              </a:rPr>
              <a:t>小説の続き</a:t>
            </a:r>
            <a:r>
              <a:rPr kumimoji="1" lang="en-US" altLang="ja-JP" sz="1200" dirty="0">
                <a:solidFill>
                  <a:schemeClr val="tx1"/>
                </a:solidFill>
              </a:rPr>
              <a:t>)</a:t>
            </a:r>
            <a:endParaRPr kumimoji="1" lang="ja-JP" altLang="en-US" sz="1200" dirty="0">
              <a:solidFill>
                <a:schemeClr val="tx1"/>
              </a:solidFill>
            </a:endParaRPr>
          </a:p>
        </p:txBody>
      </p:sp>
      <p:sp>
        <p:nvSpPr>
          <p:cNvPr id="44" name="正方形/長方形 43">
            <a:extLst>
              <a:ext uri="{FF2B5EF4-FFF2-40B4-BE49-F238E27FC236}">
                <a16:creationId xmlns:a16="http://schemas.microsoft.com/office/drawing/2014/main" id="{D18F0258-FB55-7590-FA87-66655D82E077}"/>
              </a:ext>
            </a:extLst>
          </p:cNvPr>
          <p:cNvSpPr/>
          <p:nvPr/>
        </p:nvSpPr>
        <p:spPr>
          <a:xfrm>
            <a:off x="3595678" y="3274545"/>
            <a:ext cx="697233" cy="1780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(</a:t>
            </a:r>
            <a:r>
              <a:rPr kumimoji="1" lang="ja-JP" altLang="en-US" sz="1200" dirty="0">
                <a:solidFill>
                  <a:schemeClr val="tx1"/>
                </a:solidFill>
              </a:rPr>
              <a:t>コード</a:t>
            </a:r>
            <a:r>
              <a:rPr kumimoji="1" lang="en-US" altLang="ja-JP" sz="1200" dirty="0">
                <a:solidFill>
                  <a:schemeClr val="tx1"/>
                </a:solidFill>
              </a:rPr>
              <a:t>)</a:t>
            </a:r>
            <a:endParaRPr kumimoji="1" lang="ja-JP" altLang="en-US" sz="1200" dirty="0">
              <a:solidFill>
                <a:schemeClr val="tx1"/>
              </a:solidFill>
            </a:endParaRPr>
          </a:p>
        </p:txBody>
      </p:sp>
      <p:sp>
        <p:nvSpPr>
          <p:cNvPr id="45" name="矢印: 五方向 44">
            <a:extLst>
              <a:ext uri="{FF2B5EF4-FFF2-40B4-BE49-F238E27FC236}">
                <a16:creationId xmlns:a16="http://schemas.microsoft.com/office/drawing/2014/main" id="{B4D074FD-983F-F172-CC91-5DE71C189448}"/>
              </a:ext>
            </a:extLst>
          </p:cNvPr>
          <p:cNvSpPr/>
          <p:nvPr/>
        </p:nvSpPr>
        <p:spPr>
          <a:xfrm>
            <a:off x="280359" y="1629069"/>
            <a:ext cx="4175825" cy="449735"/>
          </a:xfrm>
          <a:prstGeom prst="homePlat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b="1" dirty="0">
                <a:solidFill>
                  <a:schemeClr val="bg1"/>
                </a:solidFill>
              </a:rPr>
              <a:t>2020</a:t>
            </a:r>
            <a:r>
              <a:rPr kumimoji="1" lang="ja-JP" altLang="en-US" b="1" dirty="0">
                <a:solidFill>
                  <a:schemeClr val="bg1"/>
                </a:solidFill>
              </a:rPr>
              <a:t>年～</a:t>
            </a:r>
            <a:r>
              <a:rPr kumimoji="1" lang="en-US" altLang="ja-JP" b="1" dirty="0">
                <a:solidFill>
                  <a:schemeClr val="bg1"/>
                </a:solidFill>
              </a:rPr>
              <a:t>2021</a:t>
            </a:r>
            <a:r>
              <a:rPr kumimoji="1" lang="ja-JP" altLang="en-US" b="1" dirty="0">
                <a:solidFill>
                  <a:schemeClr val="bg1"/>
                </a:solidFill>
              </a:rPr>
              <a:t>年</a:t>
            </a:r>
          </a:p>
        </p:txBody>
      </p:sp>
      <p:sp>
        <p:nvSpPr>
          <p:cNvPr id="46" name="矢印: 五方向 45">
            <a:extLst>
              <a:ext uri="{FF2B5EF4-FFF2-40B4-BE49-F238E27FC236}">
                <a16:creationId xmlns:a16="http://schemas.microsoft.com/office/drawing/2014/main" id="{79BC7C99-4E11-2F8B-D017-6971B7F30FAE}"/>
              </a:ext>
            </a:extLst>
          </p:cNvPr>
          <p:cNvSpPr/>
          <p:nvPr/>
        </p:nvSpPr>
        <p:spPr>
          <a:xfrm>
            <a:off x="4629898" y="1629069"/>
            <a:ext cx="4609620" cy="449735"/>
          </a:xfrm>
          <a:prstGeom prst="homePlat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b="1" dirty="0">
                <a:solidFill>
                  <a:schemeClr val="bg1"/>
                </a:solidFill>
              </a:rPr>
              <a:t>2022</a:t>
            </a:r>
            <a:r>
              <a:rPr kumimoji="1" lang="ja-JP" altLang="en-US" b="1" dirty="0">
                <a:solidFill>
                  <a:schemeClr val="bg1"/>
                </a:solidFill>
              </a:rPr>
              <a:t>年</a:t>
            </a:r>
          </a:p>
        </p:txBody>
      </p:sp>
      <p:sp>
        <p:nvSpPr>
          <p:cNvPr id="47" name="矢印: 五方向 46">
            <a:extLst>
              <a:ext uri="{FF2B5EF4-FFF2-40B4-BE49-F238E27FC236}">
                <a16:creationId xmlns:a16="http://schemas.microsoft.com/office/drawing/2014/main" id="{CCF6BC92-77C3-B321-40AB-768D3B1A6593}"/>
              </a:ext>
            </a:extLst>
          </p:cNvPr>
          <p:cNvSpPr/>
          <p:nvPr/>
        </p:nvSpPr>
        <p:spPr>
          <a:xfrm>
            <a:off x="9410968" y="1629069"/>
            <a:ext cx="2447356" cy="449735"/>
          </a:xfrm>
          <a:prstGeom prst="homePlat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b="1" dirty="0">
                <a:solidFill>
                  <a:schemeClr val="bg1"/>
                </a:solidFill>
              </a:rPr>
              <a:t>2023</a:t>
            </a:r>
            <a:r>
              <a:rPr kumimoji="1" lang="ja-JP" altLang="en-US" b="1" dirty="0">
                <a:solidFill>
                  <a:schemeClr val="bg1"/>
                </a:solidFill>
              </a:rPr>
              <a:t>年</a:t>
            </a:r>
          </a:p>
        </p:txBody>
      </p:sp>
      <p:pic>
        <p:nvPicPr>
          <p:cNvPr id="48" name="Picture 4" descr="OpenAI - YouTube">
            <a:extLst>
              <a:ext uri="{FF2B5EF4-FFF2-40B4-BE49-F238E27FC236}">
                <a16:creationId xmlns:a16="http://schemas.microsoft.com/office/drawing/2014/main" id="{4507424F-9249-0A12-CD77-C3DE17200D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22" t="15285" r="13281" b="16837"/>
          <a:stretch/>
        </p:blipFill>
        <p:spPr bwMode="auto">
          <a:xfrm>
            <a:off x="7248386" y="3237080"/>
            <a:ext cx="452974" cy="43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8433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DF058F9-220C-494C-A522-7EB3101CCC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055" y="241034"/>
            <a:ext cx="11400125" cy="518094"/>
          </a:xfrm>
        </p:spPr>
        <p:txBody>
          <a:bodyPr/>
          <a:lstStyle/>
          <a:p>
            <a:r>
              <a:rPr lang="ja-JP" altLang="en-US" dirty="0"/>
              <a:t>生成系</a:t>
            </a:r>
            <a:r>
              <a:rPr lang="en-US" altLang="ja-JP" dirty="0"/>
              <a:t>AI</a:t>
            </a:r>
            <a:r>
              <a:rPr lang="ja-JP" altLang="en-US" dirty="0"/>
              <a:t>の特徴</a:t>
            </a:r>
            <a:endParaRPr lang="en-US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7C908698-33E3-4166-A44C-D1A22B2C637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7</a:t>
            </a:fld>
            <a:endParaRPr kumimoji="1" lang="ja-JP" altLang="en-US"/>
          </a:p>
        </p:txBody>
      </p:sp>
      <p:sp>
        <p:nvSpPr>
          <p:cNvPr id="14" name="テキスト プレースホルダー 2">
            <a:extLst>
              <a:ext uri="{FF2B5EF4-FFF2-40B4-BE49-F238E27FC236}">
                <a16:creationId xmlns:a16="http://schemas.microsoft.com/office/drawing/2014/main" id="{E87AC5CB-0891-46ED-86C5-FF795F031FB1}"/>
              </a:ext>
            </a:extLst>
          </p:cNvPr>
          <p:cNvSpPr txBox="1">
            <a:spLocks/>
          </p:cNvSpPr>
          <p:nvPr/>
        </p:nvSpPr>
        <p:spPr>
          <a:xfrm>
            <a:off x="517054" y="1020574"/>
            <a:ext cx="11400125" cy="2875151"/>
          </a:xfrm>
          <a:prstGeom prst="rect">
            <a:avLst/>
          </a:prstGeom>
        </p:spPr>
        <p:txBody>
          <a:bodyPr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n"/>
              <a:tabLst/>
              <a:defRPr kumimoji="1"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1968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01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ja-JP" altLang="en-US" sz="2800" dirty="0"/>
              <a:t>生成系</a:t>
            </a:r>
            <a:r>
              <a:rPr lang="en-US" altLang="ja-JP" sz="2800" dirty="0"/>
              <a:t>AI</a:t>
            </a:r>
            <a:r>
              <a:rPr lang="ja-JP" altLang="en-US" sz="2800" dirty="0"/>
              <a:t>サービスは、下記の特徴から世界的に注目されている。</a:t>
            </a:r>
            <a:endParaRPr lang="en-US" altLang="ja-JP" sz="2400" dirty="0"/>
          </a:p>
          <a:p>
            <a:pPr lvl="1">
              <a:defRPr/>
            </a:pPr>
            <a:r>
              <a:rPr lang="ja-JP" altLang="en-US" sz="2400" dirty="0"/>
              <a:t>多様なデータの対応付けが正確になったこと</a:t>
            </a:r>
            <a:endParaRPr lang="en-US" altLang="ja-JP" sz="2400" dirty="0"/>
          </a:p>
          <a:p>
            <a:pPr lvl="2">
              <a:spcBef>
                <a:spcPts val="1200"/>
              </a:spcBef>
              <a:buFont typeface="Wingdings" panose="05000000000000000000" pitchFamily="2" charset="2"/>
              <a:buChar char="Ø"/>
              <a:defRPr/>
            </a:pPr>
            <a:r>
              <a:rPr lang="ja-JP" altLang="en-US" sz="2000" dirty="0"/>
              <a:t>古典的には、自然言語タスクと画像タスクは別のタスクだったが、統合されてきた</a:t>
            </a:r>
            <a:endParaRPr lang="en-US" altLang="ja-JP" sz="2000" dirty="0"/>
          </a:p>
          <a:p>
            <a:pPr lvl="1">
              <a:defRPr/>
            </a:pPr>
            <a:r>
              <a:rPr lang="ja-JP" altLang="en-US" sz="2400" dirty="0"/>
              <a:t>人間が見ても自然なレベルのアウトプットをする</a:t>
            </a:r>
            <a:endParaRPr lang="en-US" altLang="ja-JP" sz="2400" dirty="0"/>
          </a:p>
          <a:p>
            <a:pPr lvl="1">
              <a:defRPr/>
            </a:pPr>
            <a:r>
              <a:rPr lang="ja-JP" altLang="en-US" sz="2400" dirty="0"/>
              <a:t>一般ユーザでも無課金で使用可能なアプリケーションとして展開されている</a:t>
            </a:r>
            <a:endParaRPr lang="en-US" altLang="ja-JP" sz="2400" dirty="0"/>
          </a:p>
          <a:p>
            <a:pPr lvl="1">
              <a:defRPr/>
            </a:pPr>
            <a:r>
              <a:rPr lang="ja-JP" altLang="en-US" sz="2400" dirty="0"/>
              <a:t>多言語対応（別途、翻訳機能が不要）</a:t>
            </a:r>
            <a:endParaRPr lang="en-US" altLang="ja-JP" sz="2400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7E7292E2-FDCA-420C-BABF-1E6510C0104D}"/>
              </a:ext>
            </a:extLst>
          </p:cNvPr>
          <p:cNvSpPr txBox="1"/>
          <p:nvPr/>
        </p:nvSpPr>
        <p:spPr>
          <a:xfrm>
            <a:off x="571984" y="-20412"/>
            <a:ext cx="28361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1. </a:t>
            </a:r>
            <a:r>
              <a:rPr kumimoji="1" lang="ja-JP" altLang="en-US" sz="1600" b="1" dirty="0">
                <a:solidFill>
                  <a:schemeClr val="bg1"/>
                </a:solidFill>
              </a:rPr>
              <a:t>生成系</a:t>
            </a:r>
            <a:r>
              <a:rPr kumimoji="1" lang="en-US" altLang="ja-JP" sz="1600" b="1" dirty="0">
                <a:solidFill>
                  <a:schemeClr val="bg1"/>
                </a:solidFill>
              </a:rPr>
              <a:t>AI</a:t>
            </a:r>
            <a:r>
              <a:rPr kumimoji="1" lang="ja-JP" altLang="en-US" sz="1600" b="1" dirty="0">
                <a:solidFill>
                  <a:schemeClr val="bg1"/>
                </a:solidFill>
              </a:rPr>
              <a:t>サービス</a:t>
            </a:r>
          </a:p>
        </p:txBody>
      </p:sp>
    </p:spTree>
    <p:extLst>
      <p:ext uri="{BB962C8B-B14F-4D97-AF65-F5344CB8AC3E}">
        <p14:creationId xmlns:p14="http://schemas.microsoft.com/office/powerpoint/2010/main" val="26767333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グラフィックス 45" descr="ブラウザー ウィンドウ 単色塗りつぶし">
            <a:extLst>
              <a:ext uri="{FF2B5EF4-FFF2-40B4-BE49-F238E27FC236}">
                <a16:creationId xmlns:a16="http://schemas.microsoft.com/office/drawing/2014/main" id="{66E5C86D-ECF7-6BA8-9F12-6531C13E38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21362" y="3938585"/>
            <a:ext cx="1469331" cy="1469331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3DF058F9-220C-494C-A522-7EB3101CCC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055" y="241034"/>
            <a:ext cx="11400125" cy="518094"/>
          </a:xfrm>
        </p:spPr>
        <p:txBody>
          <a:bodyPr/>
          <a:lstStyle/>
          <a:p>
            <a:r>
              <a:rPr lang="en-US" altLang="ja-JP" dirty="0" err="1"/>
              <a:t>ChatGPT</a:t>
            </a:r>
            <a:endParaRPr lang="en-US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7C908698-33E3-4166-A44C-D1A22B2C637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8</a:t>
            </a:fld>
            <a:endParaRPr kumimoji="1" lang="ja-JP" altLang="en-US"/>
          </a:p>
        </p:txBody>
      </p:sp>
      <p:sp>
        <p:nvSpPr>
          <p:cNvPr id="14" name="テキスト プレースホルダー 2">
            <a:extLst>
              <a:ext uri="{FF2B5EF4-FFF2-40B4-BE49-F238E27FC236}">
                <a16:creationId xmlns:a16="http://schemas.microsoft.com/office/drawing/2014/main" id="{E87AC5CB-0891-46ED-86C5-FF795F031FB1}"/>
              </a:ext>
            </a:extLst>
          </p:cNvPr>
          <p:cNvSpPr txBox="1">
            <a:spLocks/>
          </p:cNvSpPr>
          <p:nvPr/>
        </p:nvSpPr>
        <p:spPr>
          <a:xfrm>
            <a:off x="517054" y="1020574"/>
            <a:ext cx="11400125" cy="1703576"/>
          </a:xfrm>
          <a:prstGeom prst="rect">
            <a:avLst/>
          </a:prstGeom>
        </p:spPr>
        <p:txBody>
          <a:bodyPr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n"/>
              <a:tabLst/>
              <a:defRPr kumimoji="1"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1968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01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ja-JP" sz="2800" dirty="0" err="1"/>
              <a:t>OpenAI</a:t>
            </a:r>
            <a:r>
              <a:rPr lang="ja-JP" altLang="en-US" sz="2800" dirty="0"/>
              <a:t>社がリリースした、自然言語処理に特化した生成系</a:t>
            </a:r>
            <a:r>
              <a:rPr lang="en-US" altLang="ja-JP" sz="2800" dirty="0"/>
              <a:t>AI</a:t>
            </a:r>
            <a:r>
              <a:rPr lang="ja-JP" altLang="en-US" sz="2800" dirty="0"/>
              <a:t>の</a:t>
            </a:r>
            <a:r>
              <a:rPr lang="en-US" altLang="ja-JP" sz="2800" dirty="0"/>
              <a:t>1</a:t>
            </a:r>
            <a:r>
              <a:rPr lang="ja-JP" altLang="en-US" sz="2800" dirty="0"/>
              <a:t>つ。</a:t>
            </a:r>
            <a:endParaRPr lang="en-US" altLang="ja-JP" sz="2800" dirty="0"/>
          </a:p>
          <a:p>
            <a:pPr lvl="1">
              <a:defRPr/>
            </a:pPr>
            <a:r>
              <a:rPr lang="ja-JP" altLang="en-US" sz="2400" dirty="0"/>
              <a:t>インターネット上の大量の文章データを学習しており、自然な文章を柔軟に生成できる</a:t>
            </a:r>
            <a:endParaRPr lang="en-US" altLang="ja-JP" sz="2400" dirty="0"/>
          </a:p>
          <a:p>
            <a:pPr lvl="1">
              <a:defRPr/>
            </a:pPr>
            <a:r>
              <a:rPr lang="ja-JP" altLang="en-US" sz="2400" dirty="0"/>
              <a:t>利用形態は、</a:t>
            </a:r>
            <a:r>
              <a:rPr lang="en-US" altLang="ja-JP" sz="2400" dirty="0"/>
              <a:t>Web</a:t>
            </a:r>
            <a:r>
              <a:rPr lang="ja-JP" altLang="en-US" sz="2400" dirty="0"/>
              <a:t>サービスと</a:t>
            </a:r>
            <a:r>
              <a:rPr lang="en-US" altLang="ja-JP" sz="2400" dirty="0"/>
              <a:t>API</a:t>
            </a:r>
            <a:r>
              <a:rPr lang="ja-JP" altLang="en-US" sz="2400" dirty="0"/>
              <a:t>がある</a:t>
            </a:r>
            <a:endParaRPr lang="en-US" altLang="ja-JP" sz="2400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7E7292E2-FDCA-420C-BABF-1E6510C0104D}"/>
              </a:ext>
            </a:extLst>
          </p:cNvPr>
          <p:cNvSpPr txBox="1"/>
          <p:nvPr/>
        </p:nvSpPr>
        <p:spPr>
          <a:xfrm>
            <a:off x="571984" y="-20412"/>
            <a:ext cx="28361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2. </a:t>
            </a:r>
            <a:r>
              <a:rPr kumimoji="1" lang="en-US" altLang="ja-JP" sz="1600" b="1" dirty="0" err="1">
                <a:solidFill>
                  <a:schemeClr val="bg1"/>
                </a:solidFill>
              </a:rPr>
              <a:t>ChatGPT</a:t>
            </a:r>
            <a:endParaRPr kumimoji="1" lang="ja-JP" altLang="en-US" sz="1600" b="1" dirty="0">
              <a:solidFill>
                <a:schemeClr val="bg1"/>
              </a:solidFill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5285265A-2026-ACD0-3237-6F50063AACF9}"/>
              </a:ext>
            </a:extLst>
          </p:cNvPr>
          <p:cNvSpPr txBox="1"/>
          <p:nvPr/>
        </p:nvSpPr>
        <p:spPr>
          <a:xfrm>
            <a:off x="1890972" y="2924705"/>
            <a:ext cx="2394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 err="1"/>
              <a:t>ChatGPT</a:t>
            </a:r>
            <a:r>
              <a:rPr kumimoji="1" lang="en-US" altLang="ja-JP" dirty="0"/>
              <a:t> Web</a:t>
            </a:r>
            <a:r>
              <a:rPr kumimoji="1" lang="ja-JP" altLang="en-US" dirty="0"/>
              <a:t>サービス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9FF8DB5D-A3A7-E390-B532-59635A8AE3EA}"/>
              </a:ext>
            </a:extLst>
          </p:cNvPr>
          <p:cNvSpPr txBox="1"/>
          <p:nvPr/>
        </p:nvSpPr>
        <p:spPr>
          <a:xfrm>
            <a:off x="8014246" y="2924705"/>
            <a:ext cx="1565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 err="1"/>
              <a:t>ChatGPT</a:t>
            </a:r>
            <a:r>
              <a:rPr kumimoji="1" lang="en-US" altLang="ja-JP" dirty="0"/>
              <a:t> API</a:t>
            </a:r>
            <a:endParaRPr kumimoji="1" lang="ja-JP" altLang="en-US" dirty="0"/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4E96628F-9965-7088-A907-F4A15DC969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7836" y="4505238"/>
            <a:ext cx="457332" cy="457332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92F77C28-08C0-8040-82C5-12012BE36B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19840" y="4387911"/>
            <a:ext cx="733425" cy="733425"/>
          </a:xfrm>
          <a:prstGeom prst="rect">
            <a:avLst/>
          </a:prstGeom>
        </p:spPr>
      </p:pic>
      <p:pic>
        <p:nvPicPr>
          <p:cNvPr id="13" name="グラフィックス 12" descr="ブラウザー ウィンドウ 単色塗りつぶし">
            <a:extLst>
              <a:ext uri="{FF2B5EF4-FFF2-40B4-BE49-F238E27FC236}">
                <a16:creationId xmlns:a16="http://schemas.microsoft.com/office/drawing/2014/main" id="{9D730861-F881-D556-1A5E-FBCB3FC3AE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44915" y="3967509"/>
            <a:ext cx="1469331" cy="1469331"/>
          </a:xfrm>
          <a:prstGeom prst="rect">
            <a:avLst/>
          </a:prstGeom>
        </p:spPr>
      </p:pic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FADFB636-39A4-8B68-1630-835A79858C8A}"/>
              </a:ext>
            </a:extLst>
          </p:cNvPr>
          <p:cNvSpPr txBox="1"/>
          <p:nvPr/>
        </p:nvSpPr>
        <p:spPr>
          <a:xfrm>
            <a:off x="6293935" y="3650625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/>
              <a:t>自作の</a:t>
            </a:r>
            <a:r>
              <a:rPr kumimoji="1" lang="en-US" altLang="ja-JP" dirty="0"/>
              <a:t>Web</a:t>
            </a:r>
            <a:r>
              <a:rPr kumimoji="1" lang="ja-JP" altLang="en-US" dirty="0"/>
              <a:t>サービス</a:t>
            </a:r>
          </a:p>
        </p:txBody>
      </p:sp>
      <p:pic>
        <p:nvPicPr>
          <p:cNvPr id="17" name="グラフィックス 16" descr="世界 単色塗りつぶし">
            <a:extLst>
              <a:ext uri="{FF2B5EF4-FFF2-40B4-BE49-F238E27FC236}">
                <a16:creationId xmlns:a16="http://schemas.microsoft.com/office/drawing/2014/main" id="{11C6979F-8099-6281-AA50-8269BF8631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528893" y="4378463"/>
            <a:ext cx="743247" cy="743247"/>
          </a:xfrm>
          <a:prstGeom prst="rect">
            <a:avLst/>
          </a:prstGeom>
        </p:spPr>
      </p:pic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349D9239-7E27-AC47-15C8-B264EE3AD9E3}"/>
              </a:ext>
            </a:extLst>
          </p:cNvPr>
          <p:cNvSpPr txBox="1"/>
          <p:nvPr/>
        </p:nvSpPr>
        <p:spPr>
          <a:xfrm>
            <a:off x="9503773" y="3850826"/>
            <a:ext cx="1565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 err="1"/>
              <a:t>ChatGPT</a:t>
            </a:r>
            <a:r>
              <a:rPr kumimoji="1" lang="en-US" altLang="ja-JP" dirty="0"/>
              <a:t> API</a:t>
            </a:r>
            <a:endParaRPr kumimoji="1" lang="ja-JP" altLang="en-US" dirty="0"/>
          </a:p>
        </p:txBody>
      </p:sp>
      <p:cxnSp>
        <p:nvCxnSpPr>
          <p:cNvPr id="20" name="直線矢印コネクタ 19">
            <a:extLst>
              <a:ext uri="{FF2B5EF4-FFF2-40B4-BE49-F238E27FC236}">
                <a16:creationId xmlns:a16="http://schemas.microsoft.com/office/drawing/2014/main" id="{3CFB3CE5-BA7D-E127-BE59-EC8E0A266DA8}"/>
              </a:ext>
            </a:extLst>
          </p:cNvPr>
          <p:cNvCxnSpPr/>
          <p:nvPr/>
        </p:nvCxnSpPr>
        <p:spPr>
          <a:xfrm>
            <a:off x="8052346" y="4656329"/>
            <a:ext cx="1796504" cy="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矢印コネクタ 20">
            <a:extLst>
              <a:ext uri="{FF2B5EF4-FFF2-40B4-BE49-F238E27FC236}">
                <a16:creationId xmlns:a16="http://schemas.microsoft.com/office/drawing/2014/main" id="{0F2FDE70-9D07-71EB-2AB9-25B041E45D5D}"/>
              </a:ext>
            </a:extLst>
          </p:cNvPr>
          <p:cNvCxnSpPr>
            <a:cxnSpLocks/>
          </p:cNvCxnSpPr>
          <p:nvPr/>
        </p:nvCxnSpPr>
        <p:spPr>
          <a:xfrm flipH="1">
            <a:off x="8042821" y="4872709"/>
            <a:ext cx="1796504" cy="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76D4AF98-EE45-7C46-5098-1AF5F2B090A1}"/>
              </a:ext>
            </a:extLst>
          </p:cNvPr>
          <p:cNvSpPr txBox="1"/>
          <p:nvPr/>
        </p:nvSpPr>
        <p:spPr>
          <a:xfrm>
            <a:off x="1070416" y="3835291"/>
            <a:ext cx="9380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/>
              <a:t>ユーザー</a:t>
            </a: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205E7AE0-E13D-48DA-CA9F-C81966F27CCD}"/>
              </a:ext>
            </a:extLst>
          </p:cNvPr>
          <p:cNvSpPr txBox="1"/>
          <p:nvPr/>
        </p:nvSpPr>
        <p:spPr>
          <a:xfrm>
            <a:off x="3821362" y="3732931"/>
            <a:ext cx="1353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/>
              <a:t>Web</a:t>
            </a:r>
            <a:r>
              <a:rPr kumimoji="1" lang="ja-JP" altLang="en-US" dirty="0"/>
              <a:t>ブラウザ</a:t>
            </a: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29A93852-A756-D314-EAD1-D243EDCF35C2}"/>
              </a:ext>
            </a:extLst>
          </p:cNvPr>
          <p:cNvSpPr txBox="1"/>
          <p:nvPr/>
        </p:nvSpPr>
        <p:spPr>
          <a:xfrm>
            <a:off x="8491750" y="4084582"/>
            <a:ext cx="8226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400" dirty="0"/>
              <a:t>呼び出し</a:t>
            </a:r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8802CFA3-9E08-FB48-1617-421D791332F4}"/>
              </a:ext>
            </a:extLst>
          </p:cNvPr>
          <p:cNvSpPr txBox="1"/>
          <p:nvPr/>
        </p:nvSpPr>
        <p:spPr>
          <a:xfrm>
            <a:off x="8427874" y="5087599"/>
            <a:ext cx="9380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400" dirty="0"/>
              <a:t>処理結果</a:t>
            </a:r>
          </a:p>
        </p:txBody>
      </p:sp>
      <p:pic>
        <p:nvPicPr>
          <p:cNvPr id="30" name="グラフィックス 29" descr="ユーザー 単色塗りつぶし">
            <a:extLst>
              <a:ext uri="{FF2B5EF4-FFF2-40B4-BE49-F238E27FC236}">
                <a16:creationId xmlns:a16="http://schemas.microsoft.com/office/drawing/2014/main" id="{F1C1C8CD-5782-C67D-5762-AEC554188B6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75438" y="4235111"/>
            <a:ext cx="914400" cy="914400"/>
          </a:xfrm>
          <a:prstGeom prst="rect">
            <a:avLst/>
          </a:prstGeom>
        </p:spPr>
      </p:pic>
      <p:cxnSp>
        <p:nvCxnSpPr>
          <p:cNvPr id="31" name="直線矢印コネクタ 30">
            <a:extLst>
              <a:ext uri="{FF2B5EF4-FFF2-40B4-BE49-F238E27FC236}">
                <a16:creationId xmlns:a16="http://schemas.microsoft.com/office/drawing/2014/main" id="{3D3E3245-C5A0-2596-C0E9-531A4AB64E6D}"/>
              </a:ext>
            </a:extLst>
          </p:cNvPr>
          <p:cNvCxnSpPr>
            <a:cxnSpLocks/>
          </p:cNvCxnSpPr>
          <p:nvPr/>
        </p:nvCxnSpPr>
        <p:spPr>
          <a:xfrm>
            <a:off x="2515743" y="4471017"/>
            <a:ext cx="811332" cy="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矢印コネクタ 32">
            <a:extLst>
              <a:ext uri="{FF2B5EF4-FFF2-40B4-BE49-F238E27FC236}">
                <a16:creationId xmlns:a16="http://schemas.microsoft.com/office/drawing/2014/main" id="{89EEF13F-2066-6949-750A-A41470041565}"/>
              </a:ext>
            </a:extLst>
          </p:cNvPr>
          <p:cNvCxnSpPr>
            <a:cxnSpLocks/>
          </p:cNvCxnSpPr>
          <p:nvPr/>
        </p:nvCxnSpPr>
        <p:spPr>
          <a:xfrm flipH="1">
            <a:off x="2531302" y="4896947"/>
            <a:ext cx="789351" cy="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4E85FEB1-75C6-B8B9-E63B-0AF1EDA3CAEC}"/>
              </a:ext>
            </a:extLst>
          </p:cNvPr>
          <p:cNvSpPr txBox="1"/>
          <p:nvPr/>
        </p:nvSpPr>
        <p:spPr>
          <a:xfrm>
            <a:off x="3460425" y="5241487"/>
            <a:ext cx="22236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600" dirty="0"/>
              <a:t>（</a:t>
            </a:r>
            <a:r>
              <a:rPr kumimoji="1" lang="en-US" altLang="ja-JP" sz="1600" dirty="0"/>
              <a:t>Chrome, Edge</a:t>
            </a:r>
            <a:r>
              <a:rPr kumimoji="1" lang="ja-JP" altLang="en-US" sz="1600" dirty="0"/>
              <a:t>など）</a:t>
            </a:r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11057163-8249-2BEF-6B85-F10A60931990}"/>
              </a:ext>
            </a:extLst>
          </p:cNvPr>
          <p:cNvSpPr txBox="1"/>
          <p:nvPr/>
        </p:nvSpPr>
        <p:spPr>
          <a:xfrm>
            <a:off x="2571610" y="4050734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400" dirty="0"/>
              <a:t>文入力</a:t>
            </a:r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85B212C6-8C1D-49E3-54D0-D026A2C51918}"/>
              </a:ext>
            </a:extLst>
          </p:cNvPr>
          <p:cNvSpPr txBox="1"/>
          <p:nvPr/>
        </p:nvSpPr>
        <p:spPr>
          <a:xfrm>
            <a:off x="2284673" y="5051993"/>
            <a:ext cx="12971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400" dirty="0"/>
              <a:t>処理結果表示</a:t>
            </a:r>
          </a:p>
        </p:txBody>
      </p:sp>
      <p:cxnSp>
        <p:nvCxnSpPr>
          <p:cNvPr id="47" name="直線コネクタ 46">
            <a:extLst>
              <a:ext uri="{FF2B5EF4-FFF2-40B4-BE49-F238E27FC236}">
                <a16:creationId xmlns:a16="http://schemas.microsoft.com/office/drawing/2014/main" id="{AA1C2D3D-4DD2-7A18-CB09-F371078E021A}"/>
              </a:ext>
            </a:extLst>
          </p:cNvPr>
          <p:cNvCxnSpPr>
            <a:cxnSpLocks/>
          </p:cNvCxnSpPr>
          <p:nvPr/>
        </p:nvCxnSpPr>
        <p:spPr>
          <a:xfrm flipH="1">
            <a:off x="718682" y="3328968"/>
            <a:ext cx="5037527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コネクタ 47">
            <a:extLst>
              <a:ext uri="{FF2B5EF4-FFF2-40B4-BE49-F238E27FC236}">
                <a16:creationId xmlns:a16="http://schemas.microsoft.com/office/drawing/2014/main" id="{307B21A6-EBA5-D95C-98EF-45A152C0C6FE}"/>
              </a:ext>
            </a:extLst>
          </p:cNvPr>
          <p:cNvCxnSpPr>
            <a:cxnSpLocks/>
          </p:cNvCxnSpPr>
          <p:nvPr/>
        </p:nvCxnSpPr>
        <p:spPr>
          <a:xfrm flipH="1">
            <a:off x="6306993" y="3328968"/>
            <a:ext cx="5037527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テキスト ボックス 48">
            <a:extLst>
              <a:ext uri="{FF2B5EF4-FFF2-40B4-BE49-F238E27FC236}">
                <a16:creationId xmlns:a16="http://schemas.microsoft.com/office/drawing/2014/main" id="{ECABC9C5-DDBD-C3CA-A061-E8595D339944}"/>
              </a:ext>
            </a:extLst>
          </p:cNvPr>
          <p:cNvSpPr txBox="1"/>
          <p:nvPr/>
        </p:nvSpPr>
        <p:spPr>
          <a:xfrm>
            <a:off x="1396244" y="5730486"/>
            <a:ext cx="32848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b="1" dirty="0">
                <a:solidFill>
                  <a:schemeClr val="accent4"/>
                </a:solidFill>
              </a:rPr>
              <a:t>今回はこちらをメインにお話します</a:t>
            </a:r>
          </a:p>
        </p:txBody>
      </p:sp>
    </p:spTree>
    <p:extLst>
      <p:ext uri="{BB962C8B-B14F-4D97-AF65-F5344CB8AC3E}">
        <p14:creationId xmlns:p14="http://schemas.microsoft.com/office/powerpoint/2010/main" val="22823415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DF058F9-220C-494C-A522-7EB3101CCC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055" y="241034"/>
            <a:ext cx="11400125" cy="518094"/>
          </a:xfrm>
        </p:spPr>
        <p:txBody>
          <a:bodyPr/>
          <a:lstStyle/>
          <a:p>
            <a:r>
              <a:rPr lang="ja-JP" altLang="en-US" dirty="0"/>
              <a:t>基本動作</a:t>
            </a:r>
            <a:endParaRPr lang="en-US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7C908698-33E3-4166-A44C-D1A22B2C637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9</a:t>
            </a:fld>
            <a:endParaRPr kumimoji="1" lang="ja-JP" altLang="en-US"/>
          </a:p>
        </p:txBody>
      </p:sp>
      <p:sp>
        <p:nvSpPr>
          <p:cNvPr id="14" name="テキスト プレースホルダー 2">
            <a:extLst>
              <a:ext uri="{FF2B5EF4-FFF2-40B4-BE49-F238E27FC236}">
                <a16:creationId xmlns:a16="http://schemas.microsoft.com/office/drawing/2014/main" id="{E87AC5CB-0891-46ED-86C5-FF795F031FB1}"/>
              </a:ext>
            </a:extLst>
          </p:cNvPr>
          <p:cNvSpPr txBox="1">
            <a:spLocks/>
          </p:cNvSpPr>
          <p:nvPr/>
        </p:nvSpPr>
        <p:spPr>
          <a:xfrm>
            <a:off x="517054" y="1020574"/>
            <a:ext cx="11400125" cy="1217801"/>
          </a:xfrm>
          <a:prstGeom prst="rect">
            <a:avLst/>
          </a:prstGeom>
        </p:spPr>
        <p:txBody>
          <a:bodyPr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n"/>
              <a:tabLst/>
              <a:defRPr kumimoji="1"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1968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01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ja-JP" altLang="en-US" sz="2800" dirty="0"/>
              <a:t>ユーザから指示（</a:t>
            </a:r>
            <a:r>
              <a:rPr lang="en-US" altLang="ja-JP" sz="2800" dirty="0"/>
              <a:t>prompt</a:t>
            </a:r>
            <a:r>
              <a:rPr lang="ja-JP" altLang="en-US" sz="2800" dirty="0"/>
              <a:t>）が与えられると、それに応じた文章を生成する。</a:t>
            </a:r>
            <a:endParaRPr lang="en-US" altLang="ja-JP" sz="2800" dirty="0"/>
          </a:p>
          <a:p>
            <a:pPr>
              <a:defRPr/>
            </a:pPr>
            <a:r>
              <a:rPr lang="ja-JP" altLang="en-US" sz="2800" dirty="0"/>
              <a:t>チャット形式で追加指示ができ、履歴を踏まえて回答する。</a:t>
            </a:r>
            <a:endParaRPr lang="en-US" altLang="ja-JP" sz="2800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7E7292E2-FDCA-420C-BABF-1E6510C0104D}"/>
              </a:ext>
            </a:extLst>
          </p:cNvPr>
          <p:cNvSpPr txBox="1"/>
          <p:nvPr/>
        </p:nvSpPr>
        <p:spPr>
          <a:xfrm>
            <a:off x="571984" y="-20412"/>
            <a:ext cx="28361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2. </a:t>
            </a:r>
            <a:r>
              <a:rPr kumimoji="1" lang="en-US" altLang="ja-JP" sz="1600" b="1" dirty="0" err="1">
                <a:solidFill>
                  <a:schemeClr val="bg1"/>
                </a:solidFill>
              </a:rPr>
              <a:t>ChatGPT</a:t>
            </a:r>
            <a:endParaRPr kumimoji="1" lang="ja-JP" altLang="en-US" sz="1600" b="1" dirty="0">
              <a:solidFill>
                <a:schemeClr val="bg1"/>
              </a:solidFill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160F1205-D8DB-590F-0946-949269BCC7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6091" y="2650327"/>
            <a:ext cx="5953418" cy="693819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4F89B0CD-B134-183E-3442-05488DA44355}"/>
              </a:ext>
            </a:extLst>
          </p:cNvPr>
          <p:cNvSpPr txBox="1"/>
          <p:nvPr/>
        </p:nvSpPr>
        <p:spPr>
          <a:xfrm>
            <a:off x="571984" y="2777021"/>
            <a:ext cx="9541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000" dirty="0"/>
              <a:t>指示：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B957F219-E71E-452D-DEDC-F9AF852F33B9}"/>
              </a:ext>
            </a:extLst>
          </p:cNvPr>
          <p:cNvSpPr txBox="1"/>
          <p:nvPr/>
        </p:nvSpPr>
        <p:spPr>
          <a:xfrm>
            <a:off x="571984" y="3344147"/>
            <a:ext cx="9541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000" dirty="0"/>
              <a:t>回答：</a:t>
            </a:r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7C8134A5-155F-381D-62F4-1E51F5EC2C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1494" y="3238522"/>
            <a:ext cx="5674809" cy="737652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68486B7E-EAB4-B1CF-2B23-562C0F2670CC}"/>
              </a:ext>
            </a:extLst>
          </p:cNvPr>
          <p:cNvSpPr txBox="1"/>
          <p:nvPr/>
        </p:nvSpPr>
        <p:spPr>
          <a:xfrm>
            <a:off x="571984" y="4301737"/>
            <a:ext cx="9541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000" dirty="0"/>
              <a:t>指示：</a:t>
            </a:r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87D068E0-B228-25C1-EE94-EC15B7FBD3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7515" y="4221549"/>
            <a:ext cx="5484309" cy="568795"/>
          </a:xfrm>
          <a:prstGeom prst="rect">
            <a:avLst/>
          </a:prstGeom>
        </p:spPr>
      </p:pic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410D59C3-A401-C928-C06A-E9AA99120D5A}"/>
              </a:ext>
            </a:extLst>
          </p:cNvPr>
          <p:cNvSpPr txBox="1"/>
          <p:nvPr/>
        </p:nvSpPr>
        <p:spPr>
          <a:xfrm>
            <a:off x="587512" y="4839573"/>
            <a:ext cx="9541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000" dirty="0"/>
              <a:t>回答：</a:t>
            </a:r>
          </a:p>
        </p:txBody>
      </p:sp>
      <p:pic>
        <p:nvPicPr>
          <p:cNvPr id="19" name="図 18">
            <a:extLst>
              <a:ext uri="{FF2B5EF4-FFF2-40B4-BE49-F238E27FC236}">
                <a16:creationId xmlns:a16="http://schemas.microsoft.com/office/drawing/2014/main" id="{FB784E90-B8FD-243C-60EC-EEB1F0B35C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97220" y="4768686"/>
            <a:ext cx="5379808" cy="535920"/>
          </a:xfrm>
          <a:prstGeom prst="rect">
            <a:avLst/>
          </a:prstGeom>
        </p:spPr>
      </p:pic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494B8790-A405-14CB-8B97-EDB74EC0C78D}"/>
              </a:ext>
            </a:extLst>
          </p:cNvPr>
          <p:cNvSpPr/>
          <p:nvPr/>
        </p:nvSpPr>
        <p:spPr>
          <a:xfrm>
            <a:off x="2857500" y="4301736"/>
            <a:ext cx="323849" cy="327413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A82642C6-45DC-F8B4-B3F5-302838BC4BDC}"/>
              </a:ext>
            </a:extLst>
          </p:cNvPr>
          <p:cNvSpPr/>
          <p:nvPr/>
        </p:nvSpPr>
        <p:spPr>
          <a:xfrm>
            <a:off x="3541944" y="4864645"/>
            <a:ext cx="391857" cy="327413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74606258-5987-3CB8-096D-C8491768444B}"/>
              </a:ext>
            </a:extLst>
          </p:cNvPr>
          <p:cNvSpPr txBox="1"/>
          <p:nvPr/>
        </p:nvSpPr>
        <p:spPr>
          <a:xfrm>
            <a:off x="9201564" y="5652760"/>
            <a:ext cx="2806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/>
              <a:t>（</a:t>
            </a:r>
            <a:r>
              <a:rPr kumimoji="1" lang="en-US" altLang="ja-JP" dirty="0" err="1"/>
              <a:t>ChatGPT</a:t>
            </a:r>
            <a:r>
              <a:rPr kumimoji="1" lang="en-US" altLang="ja-JP" dirty="0"/>
              <a:t> V3.5</a:t>
            </a:r>
            <a:r>
              <a:rPr kumimoji="1" lang="ja-JP" altLang="en-US" dirty="0"/>
              <a:t>を使用）</a:t>
            </a:r>
          </a:p>
        </p:txBody>
      </p:sp>
    </p:spTree>
    <p:extLst>
      <p:ext uri="{BB962C8B-B14F-4D97-AF65-F5344CB8AC3E}">
        <p14:creationId xmlns:p14="http://schemas.microsoft.com/office/powerpoint/2010/main" val="3477112230"/>
      </p:ext>
    </p:extLst>
  </p:cSld>
  <p:clrMapOvr>
    <a:masterClrMapping/>
  </p:clrMapOvr>
</p:sld>
</file>

<file path=ppt/theme/theme1.xml><?xml version="1.0" encoding="utf-8"?>
<a:theme xmlns:a="http://schemas.openxmlformats.org/drawingml/2006/main" name="Yokogawa_Template_Standard">
  <a:themeElements>
    <a:clrScheme name="yokogawa theme 2021">
      <a:dk1>
        <a:sysClr val="windowText" lastClr="000000"/>
      </a:dk1>
      <a:lt1>
        <a:sysClr val="window" lastClr="FFFFFF"/>
      </a:lt1>
      <a:dk2>
        <a:srgbClr val="85699F"/>
      </a:dk2>
      <a:lt2>
        <a:srgbClr val="95A0A4"/>
      </a:lt2>
      <a:accent1>
        <a:srgbClr val="00316C"/>
      </a:accent1>
      <a:accent2>
        <a:srgbClr val="FDD000"/>
      </a:accent2>
      <a:accent3>
        <a:srgbClr val="76B059"/>
      </a:accent3>
      <a:accent4>
        <a:srgbClr val="C74643"/>
      </a:accent4>
      <a:accent5>
        <a:srgbClr val="3DAAB1"/>
      </a:accent5>
      <a:accent6>
        <a:srgbClr val="004F9B"/>
      </a:accent6>
      <a:hlink>
        <a:srgbClr val="EB8E42"/>
      </a:hlink>
      <a:folHlink>
        <a:srgbClr val="7F623A"/>
      </a:folHlink>
    </a:clrScheme>
    <a:fontScheme name="YOKOGAWA　2021">
      <a:majorFont>
        <a:latin typeface="Arial"/>
        <a:ea typeface="Meiryo UI"/>
        <a:cs typeface=""/>
      </a:majorFont>
      <a:minorFont>
        <a:latin typeface="Arial"/>
        <a:ea typeface="Meiryo UI"/>
        <a:cs typeface="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</a:spPr>
      <a:bodyPr rtlCol="0" anchor="ctr"/>
      <a:lstStyle>
        <a:defPPr algn="ctr">
          <a:defRPr kumimoji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プレゼンテーション1" id="{46224419-62D7-494C-A691-2866BDC51D17}" vid="{26AD0C44-5DF5-4F99-8FCF-3CB1A60450CF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Yokogawa_Standard_PPTtemplate_2021N</Template>
  <TotalTime>6262</TotalTime>
  <Words>3555</Words>
  <Application>Microsoft Office PowerPoint</Application>
  <PresentationFormat>ワイド画面</PresentationFormat>
  <Paragraphs>539</Paragraphs>
  <Slides>37</Slides>
  <Notes>1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9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37</vt:i4>
      </vt:variant>
    </vt:vector>
  </HeadingPairs>
  <TitlesOfParts>
    <vt:vector size="47" baseType="lpstr">
      <vt:lpstr>-apple-system</vt:lpstr>
      <vt:lpstr>Hiragino Kaku Gothic Pro</vt:lpstr>
      <vt:lpstr>inherit</vt:lpstr>
      <vt:lpstr>Meiryo UI</vt:lpstr>
      <vt:lpstr>Söhne Mono</vt:lpstr>
      <vt:lpstr>游ゴシック</vt:lpstr>
      <vt:lpstr>Arial</vt:lpstr>
      <vt:lpstr>Cambria Math</vt:lpstr>
      <vt:lpstr>Wingdings</vt:lpstr>
      <vt:lpstr>Yokogawa_Template_Standard</vt:lpstr>
      <vt:lpstr>ChatGPT 概要</vt:lpstr>
      <vt:lpstr>本日の聴講者層</vt:lpstr>
      <vt:lpstr>本日のセミナー構成</vt:lpstr>
      <vt:lpstr>アジェンダ</vt:lpstr>
      <vt:lpstr>生成系AI</vt:lpstr>
      <vt:lpstr>生成系AIサービスの台頭</vt:lpstr>
      <vt:lpstr>生成系AIの特徴</vt:lpstr>
      <vt:lpstr>ChatGPT</vt:lpstr>
      <vt:lpstr>基本動作</vt:lpstr>
      <vt:lpstr>ChatGPTのできること</vt:lpstr>
      <vt:lpstr>タスク例</vt:lpstr>
      <vt:lpstr>ChatGPTの利用形態</vt:lpstr>
      <vt:lpstr>GPTのバージョン</vt:lpstr>
      <vt:lpstr>生成系AIのPromptの影響</vt:lpstr>
      <vt:lpstr>Prompt Engineering</vt:lpstr>
      <vt:lpstr>Promptのテクニック例</vt:lpstr>
      <vt:lpstr>ChatGPT（生成系AI）の注意しておくべき知識</vt:lpstr>
      <vt:lpstr>生成系AIサービスの利用規制</vt:lpstr>
      <vt:lpstr>横河社内の生成系AIサービスの注意喚起</vt:lpstr>
      <vt:lpstr>生成系AIの利用ガイドライン雛形（日本ディープラーニング協会）</vt:lpstr>
      <vt:lpstr>さらなる民主化</vt:lpstr>
      <vt:lpstr>まとめ</vt:lpstr>
      <vt:lpstr>PowerPoint プレゼンテーション</vt:lpstr>
      <vt:lpstr>深層学習の躍進①　人間と同等の識別性能</vt:lpstr>
      <vt:lpstr>深層学習の躍進②　生成・変換の発展</vt:lpstr>
      <vt:lpstr>深層学習の躍進③　行動・意思決定への活用拡大</vt:lpstr>
      <vt:lpstr>社員の利用ケース</vt:lpstr>
      <vt:lpstr>ChatGPTの特徴</vt:lpstr>
      <vt:lpstr>１．プログラムチックなプロンプト</vt:lpstr>
      <vt:lpstr>１．プログラムチックなプロンプト</vt:lpstr>
      <vt:lpstr>２．言葉遊び</vt:lpstr>
      <vt:lpstr>２．言葉遊び</vt:lpstr>
      <vt:lpstr>３．会話一連の文脈から指摘（結城先生の使用例）</vt:lpstr>
      <vt:lpstr>人間対応の変化</vt:lpstr>
      <vt:lpstr>全部は対応できない</vt:lpstr>
      <vt:lpstr>今後の展望を聞いた１</vt:lpstr>
      <vt:lpstr>今後の展望を聞いた２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Kumagai, Wataru (Wataru.Kumagai@jp.yokogawa.com)</dc:creator>
  <cp:lastModifiedBy>Kumagai, Wataru (Wataru.Kumagai@yokogawa.com)</cp:lastModifiedBy>
  <cp:revision>1041</cp:revision>
  <dcterms:created xsi:type="dcterms:W3CDTF">2022-01-26T00:23:42Z</dcterms:created>
  <dcterms:modified xsi:type="dcterms:W3CDTF">2023-05-19T11:30:37Z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69b5a962-1a7a-4bf8-819d-07a170110954_Enabled">
    <vt:lpwstr>true</vt:lpwstr>
  </property>
  <property fmtid="{D5CDD505-2E9C-101B-9397-08002B2CF9AE}" pid="3" name="MSIP_Label_69b5a962-1a7a-4bf8-819d-07a170110954_SetDate">
    <vt:lpwstr>2022-10-06T04:21:01Z</vt:lpwstr>
  </property>
  <property fmtid="{D5CDD505-2E9C-101B-9397-08002B2CF9AE}" pid="4" name="MSIP_Label_69b5a962-1a7a-4bf8-819d-07a170110954_Method">
    <vt:lpwstr>Standard</vt:lpwstr>
  </property>
  <property fmtid="{D5CDD505-2E9C-101B-9397-08002B2CF9AE}" pid="5" name="MSIP_Label_69b5a962-1a7a-4bf8-819d-07a170110954_Name">
    <vt:lpwstr>InternalUse</vt:lpwstr>
  </property>
  <property fmtid="{D5CDD505-2E9C-101B-9397-08002B2CF9AE}" pid="6" name="MSIP_Label_69b5a962-1a7a-4bf8-819d-07a170110954_SiteId">
    <vt:lpwstr>0da2a83b-13d9-4a35-965f-ec53a220ed9d</vt:lpwstr>
  </property>
  <property fmtid="{D5CDD505-2E9C-101B-9397-08002B2CF9AE}" pid="7" name="MSIP_Label_69b5a962-1a7a-4bf8-819d-07a170110954_ActionId">
    <vt:lpwstr>ebd0d739-9851-4406-bae2-76da78976127</vt:lpwstr>
  </property>
  <property fmtid="{D5CDD505-2E9C-101B-9397-08002B2CF9AE}" pid="8" name="MSIP_Label_69b5a962-1a7a-4bf8-819d-07a170110954_ContentBits">
    <vt:lpwstr>0</vt:lpwstr>
  </property>
</Properties>
</file>